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handoutMasterIdLst>
    <p:handoutMasterId r:id="rId82"/>
  </p:handoutMasterIdLst>
  <p:sldIdLst>
    <p:sldId id="303" r:id="rId2"/>
    <p:sldId id="361" r:id="rId3"/>
    <p:sldId id="310" r:id="rId4"/>
    <p:sldId id="406" r:id="rId5"/>
    <p:sldId id="407" r:id="rId6"/>
    <p:sldId id="348" r:id="rId7"/>
    <p:sldId id="349" r:id="rId8"/>
    <p:sldId id="374" r:id="rId9"/>
    <p:sldId id="356" r:id="rId10"/>
    <p:sldId id="408" r:id="rId11"/>
    <p:sldId id="305" r:id="rId12"/>
    <p:sldId id="357" r:id="rId13"/>
    <p:sldId id="313" r:id="rId14"/>
    <p:sldId id="352" r:id="rId15"/>
    <p:sldId id="355" r:id="rId16"/>
    <p:sldId id="409" r:id="rId17"/>
    <p:sldId id="430" r:id="rId18"/>
    <p:sldId id="437" r:id="rId19"/>
    <p:sldId id="419" r:id="rId20"/>
    <p:sldId id="360" r:id="rId21"/>
    <p:sldId id="327" r:id="rId22"/>
    <p:sldId id="364" r:id="rId23"/>
    <p:sldId id="453" r:id="rId24"/>
    <p:sldId id="394" r:id="rId25"/>
    <p:sldId id="426" r:id="rId26"/>
    <p:sldId id="372" r:id="rId27"/>
    <p:sldId id="375" r:id="rId28"/>
    <p:sldId id="379" r:id="rId29"/>
    <p:sldId id="455" r:id="rId30"/>
    <p:sldId id="457" r:id="rId31"/>
    <p:sldId id="427" r:id="rId32"/>
    <p:sldId id="393" r:id="rId33"/>
    <p:sldId id="421" r:id="rId34"/>
    <p:sldId id="420" r:id="rId35"/>
    <p:sldId id="389" r:id="rId36"/>
    <p:sldId id="386" r:id="rId37"/>
    <p:sldId id="387" r:id="rId38"/>
    <p:sldId id="388" r:id="rId39"/>
    <p:sldId id="391" r:id="rId40"/>
    <p:sldId id="402" r:id="rId41"/>
    <p:sldId id="422" r:id="rId42"/>
    <p:sldId id="423" r:id="rId43"/>
    <p:sldId id="399" r:id="rId44"/>
    <p:sldId id="424" r:id="rId45"/>
    <p:sldId id="404" r:id="rId46"/>
    <p:sldId id="428" r:id="rId47"/>
    <p:sldId id="459" r:id="rId48"/>
    <p:sldId id="345" r:id="rId49"/>
    <p:sldId id="416" r:id="rId50"/>
    <p:sldId id="432" r:id="rId51"/>
    <p:sldId id="418" r:id="rId52"/>
    <p:sldId id="431" r:id="rId53"/>
    <p:sldId id="433" r:id="rId54"/>
    <p:sldId id="434" r:id="rId55"/>
    <p:sldId id="435" r:id="rId56"/>
    <p:sldId id="436" r:id="rId57"/>
    <p:sldId id="429" r:id="rId58"/>
    <p:sldId id="438" r:id="rId59"/>
    <p:sldId id="425" r:id="rId60"/>
    <p:sldId id="439" r:id="rId61"/>
    <p:sldId id="440" r:id="rId62"/>
    <p:sldId id="441" r:id="rId63"/>
    <p:sldId id="442" r:id="rId64"/>
    <p:sldId id="443" r:id="rId65"/>
    <p:sldId id="444" r:id="rId66"/>
    <p:sldId id="445" r:id="rId67"/>
    <p:sldId id="373" r:id="rId68"/>
    <p:sldId id="376" r:id="rId69"/>
    <p:sldId id="446" r:id="rId70"/>
    <p:sldId id="378" r:id="rId71"/>
    <p:sldId id="454" r:id="rId72"/>
    <p:sldId id="381" r:id="rId73"/>
    <p:sldId id="456" r:id="rId74"/>
    <p:sldId id="447" r:id="rId75"/>
    <p:sldId id="448" r:id="rId76"/>
    <p:sldId id="450" r:id="rId77"/>
    <p:sldId id="451" r:id="rId78"/>
    <p:sldId id="452" r:id="rId79"/>
    <p:sldId id="458" r:id="rId80"/>
  </p:sldIdLst>
  <p:sldSz cx="9144000" cy="5143500" type="screen16x9"/>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5pPr>
    <a:lvl6pPr marL="2286000" algn="l" defTabSz="457200" rtl="0" eaLnBrk="1" latinLnBrk="0" hangingPunct="1">
      <a:defRPr kern="1200">
        <a:solidFill>
          <a:schemeClr val="tx1"/>
        </a:solidFill>
        <a:latin typeface="Rockwell" charset="0"/>
        <a:ea typeface="MS PGothic" charset="0"/>
        <a:cs typeface="MS PGothic" charset="0"/>
      </a:defRPr>
    </a:lvl6pPr>
    <a:lvl7pPr marL="2743200" algn="l" defTabSz="457200" rtl="0" eaLnBrk="1" latinLnBrk="0" hangingPunct="1">
      <a:defRPr kern="1200">
        <a:solidFill>
          <a:schemeClr val="tx1"/>
        </a:solidFill>
        <a:latin typeface="Rockwell" charset="0"/>
        <a:ea typeface="MS PGothic" charset="0"/>
        <a:cs typeface="MS PGothic" charset="0"/>
      </a:defRPr>
    </a:lvl7pPr>
    <a:lvl8pPr marL="3200400" algn="l" defTabSz="457200" rtl="0" eaLnBrk="1" latinLnBrk="0" hangingPunct="1">
      <a:defRPr kern="1200">
        <a:solidFill>
          <a:schemeClr val="tx1"/>
        </a:solidFill>
        <a:latin typeface="Rockwell" charset="0"/>
        <a:ea typeface="MS PGothic" charset="0"/>
        <a:cs typeface="MS PGothic" charset="0"/>
      </a:defRPr>
    </a:lvl8pPr>
    <a:lvl9pPr marL="3657600" algn="l" defTabSz="457200" rtl="0" eaLnBrk="1" latinLnBrk="0" hangingPunct="1">
      <a:defRPr kern="1200">
        <a:solidFill>
          <a:schemeClr val="tx1"/>
        </a:solidFill>
        <a:latin typeface="Rockwell"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529B"/>
    <a:srgbClr val="FF4A21"/>
    <a:srgbClr val="FF462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7" autoAdjust="0"/>
    <p:restoredTop sz="77225" autoAdjust="0"/>
  </p:normalViewPr>
  <p:slideViewPr>
    <p:cSldViewPr snapToGrid="0" snapToObjects="1">
      <p:cViewPr varScale="1">
        <p:scale>
          <a:sx n="118" d="100"/>
          <a:sy n="118" d="100"/>
        </p:scale>
        <p:origin x="1308" y="96"/>
      </p:cViewPr>
      <p:guideLst>
        <p:guide orient="horz" pos="162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5" d="100"/>
          <a:sy n="115"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pour,Babak" userId="5f430fa9-e2bb-4a78-a498-26d13089721f" providerId="ADAL" clId="{539E083E-7127-473E-BE9D-FC10AD957697}"/>
    <pc:docChg chg="undo custSel addSld delSld modSld sldOrd">
      <pc:chgData name="Alipour,Babak" userId="5f430fa9-e2bb-4a78-a498-26d13089721f" providerId="ADAL" clId="{539E083E-7127-473E-BE9D-FC10AD957697}" dt="2018-04-18T09:13:18.279" v="372"/>
      <pc:docMkLst>
        <pc:docMk/>
      </pc:docMkLst>
      <pc:sldChg chg="addSp delSp modSp">
        <pc:chgData name="Alipour,Babak" userId="5f430fa9-e2bb-4a78-a498-26d13089721f" providerId="ADAL" clId="{539E083E-7127-473E-BE9D-FC10AD957697}" dt="2018-04-18T08:59:56.493" v="163" actId="1076"/>
        <pc:sldMkLst>
          <pc:docMk/>
          <pc:sldMk cId="2822735090" sldId="345"/>
        </pc:sldMkLst>
        <pc:spChg chg="mod">
          <ac:chgData name="Alipour,Babak" userId="5f430fa9-e2bb-4a78-a498-26d13089721f" providerId="ADAL" clId="{539E083E-7127-473E-BE9D-FC10AD957697}" dt="2018-04-18T08:59:22.397" v="153" actId="1076"/>
          <ac:spMkLst>
            <pc:docMk/>
            <pc:sldMk cId="2822735090" sldId="345"/>
            <ac:spMk id="2" creationId="{00000000-0000-0000-0000-000000000000}"/>
          </ac:spMkLst>
        </pc:spChg>
        <pc:spChg chg="mod">
          <ac:chgData name="Alipour,Babak" userId="5f430fa9-e2bb-4a78-a498-26d13089721f" providerId="ADAL" clId="{539E083E-7127-473E-BE9D-FC10AD957697}" dt="2018-04-18T08:59:56.493" v="163" actId="1076"/>
          <ac:spMkLst>
            <pc:docMk/>
            <pc:sldMk cId="2822735090" sldId="345"/>
            <ac:spMk id="3" creationId="{A7435539-5114-4E3D-8C12-8B247CB12785}"/>
          </ac:spMkLst>
        </pc:spChg>
        <pc:spChg chg="add del mod">
          <ac:chgData name="Alipour,Babak" userId="5f430fa9-e2bb-4a78-a498-26d13089721f" providerId="ADAL" clId="{539E083E-7127-473E-BE9D-FC10AD957697}" dt="2018-04-18T08:59:27.062" v="157" actId="1076"/>
          <ac:spMkLst>
            <pc:docMk/>
            <pc:sldMk cId="2822735090" sldId="345"/>
            <ac:spMk id="4" creationId="{7F958CDB-0D5F-4A58-ACE9-1F6134B4B9B0}"/>
          </ac:spMkLst>
        </pc:spChg>
        <pc:spChg chg="mod">
          <ac:chgData name="Alipour,Babak" userId="5f430fa9-e2bb-4a78-a498-26d13089721f" providerId="ADAL" clId="{539E083E-7127-473E-BE9D-FC10AD957697}" dt="2018-04-18T08:59:50.428" v="162" actId="14100"/>
          <ac:spMkLst>
            <pc:docMk/>
            <pc:sldMk cId="2822735090" sldId="345"/>
            <ac:spMk id="5" creationId="{67E24044-23FB-4B1B-8B16-AFA6DFFC5B59}"/>
          </ac:spMkLst>
        </pc:spChg>
      </pc:sldChg>
      <pc:sldChg chg="modAnim">
        <pc:chgData name="Alipour,Babak" userId="5f430fa9-e2bb-4a78-a498-26d13089721f" providerId="ADAL" clId="{539E083E-7127-473E-BE9D-FC10AD957697}" dt="2018-04-18T09:13:18.279" v="372"/>
        <pc:sldMkLst>
          <pc:docMk/>
          <pc:sldMk cId="1104226324" sldId="379"/>
        </pc:sldMkLst>
      </pc:sldChg>
      <pc:sldChg chg="modSp">
        <pc:chgData name="Alipour,Babak" userId="5f430fa9-e2bb-4a78-a498-26d13089721f" providerId="ADAL" clId="{539E083E-7127-473E-BE9D-FC10AD957697}" dt="2018-04-11T02:02:09.586" v="7" actId="113"/>
        <pc:sldMkLst>
          <pc:docMk/>
          <pc:sldMk cId="4277645090" sldId="389"/>
        </pc:sldMkLst>
        <pc:spChg chg="mod">
          <ac:chgData name="Alipour,Babak" userId="5f430fa9-e2bb-4a78-a498-26d13089721f" providerId="ADAL" clId="{539E083E-7127-473E-BE9D-FC10AD957697}" dt="2018-04-11T02:02:09.586" v="7" actId="113"/>
          <ac:spMkLst>
            <pc:docMk/>
            <pc:sldMk cId="4277645090" sldId="389"/>
            <ac:spMk id="9" creationId="{1DBAFD15-5774-47AB-B170-B18B237D9300}"/>
          </ac:spMkLst>
        </pc:spChg>
      </pc:sldChg>
      <pc:sldChg chg="modSp">
        <pc:chgData name="Alipour,Babak" userId="5f430fa9-e2bb-4a78-a498-26d13089721f" providerId="ADAL" clId="{539E083E-7127-473E-BE9D-FC10AD957697}" dt="2018-04-11T02:08:09.918" v="8" actId="20577"/>
        <pc:sldMkLst>
          <pc:docMk/>
          <pc:sldMk cId="3481360362" sldId="404"/>
        </pc:sldMkLst>
        <pc:spChg chg="mod">
          <ac:chgData name="Alipour,Babak" userId="5f430fa9-e2bb-4a78-a498-26d13089721f" providerId="ADAL" clId="{539E083E-7127-473E-BE9D-FC10AD957697}" dt="2018-04-11T02:08:09.918" v="8" actId="20577"/>
          <ac:spMkLst>
            <pc:docMk/>
            <pc:sldMk cId="3481360362" sldId="404"/>
            <ac:spMk id="9" creationId="{1DBAFD15-5774-47AB-B170-B18B237D9300}"/>
          </ac:spMkLst>
        </pc:spChg>
      </pc:sldChg>
      <pc:sldChg chg="modNotesTx">
        <pc:chgData name="Alipour,Babak" userId="5f430fa9-e2bb-4a78-a498-26d13089721f" providerId="ADAL" clId="{539E083E-7127-473E-BE9D-FC10AD957697}" dt="2018-04-18T09:02:05.561" v="366" actId="20577"/>
        <pc:sldMkLst>
          <pc:docMk/>
          <pc:sldMk cId="4275607926" sldId="409"/>
        </pc:sldMkLst>
      </pc:sldChg>
      <pc:sldChg chg="addSp modSp modAnim">
        <pc:chgData name="Alipour,Babak" userId="5f430fa9-e2bb-4a78-a498-26d13089721f" providerId="ADAL" clId="{539E083E-7127-473E-BE9D-FC10AD957697}" dt="2018-04-11T02:52:39.777" v="105" actId="20577"/>
        <pc:sldMkLst>
          <pc:docMk/>
          <pc:sldMk cId="3794259014" sldId="423"/>
        </pc:sldMkLst>
        <pc:spChg chg="add mod">
          <ac:chgData name="Alipour,Babak" userId="5f430fa9-e2bb-4a78-a498-26d13089721f" providerId="ADAL" clId="{539E083E-7127-473E-BE9D-FC10AD957697}" dt="2018-04-11T02:52:28.785" v="103" actId="207"/>
          <ac:spMkLst>
            <pc:docMk/>
            <pc:sldMk cId="3794259014" sldId="423"/>
            <ac:spMk id="2" creationId="{CF4C3268-B8F7-4124-8F9A-885D08557EBA}"/>
          </ac:spMkLst>
        </pc:spChg>
        <pc:cxnChg chg="mod">
          <ac:chgData name="Alipour,Babak" userId="5f430fa9-e2bb-4a78-a498-26d13089721f" providerId="ADAL" clId="{539E083E-7127-473E-BE9D-FC10AD957697}" dt="2018-04-11T02:38:51.052" v="11" actId="1076"/>
          <ac:cxnSpMkLst>
            <pc:docMk/>
            <pc:sldMk cId="3794259014" sldId="423"/>
            <ac:cxnSpMk id="33" creationId="{16822F06-5FD5-4BA5-BC59-A5A7A67712C2}"/>
          </ac:cxnSpMkLst>
        </pc:cxnChg>
      </pc:sldChg>
      <pc:sldChg chg="addSp modSp modAnim modNotesTx">
        <pc:chgData name="Alipour,Babak" userId="5f430fa9-e2bb-4a78-a498-26d13089721f" providerId="ADAL" clId="{539E083E-7127-473E-BE9D-FC10AD957697}" dt="2018-04-11T02:55:51.283" v="148" actId="20577"/>
        <pc:sldMkLst>
          <pc:docMk/>
          <pc:sldMk cId="2190531765" sldId="424"/>
        </pc:sldMkLst>
        <pc:spChg chg="add mod">
          <ac:chgData name="Alipour,Babak" userId="5f430fa9-e2bb-4a78-a498-26d13089721f" providerId="ADAL" clId="{539E083E-7127-473E-BE9D-FC10AD957697}" dt="2018-04-11T02:41:34.484" v="57" actId="1076"/>
          <ac:spMkLst>
            <pc:docMk/>
            <pc:sldMk cId="2190531765" sldId="424"/>
            <ac:spMk id="2" creationId="{DEA6AD05-8689-43BE-92EB-8C21DD851748}"/>
          </ac:spMkLst>
        </pc:spChg>
      </pc:sldChg>
      <pc:sldChg chg="add">
        <pc:chgData name="Alipour,Babak" userId="5f430fa9-e2bb-4a78-a498-26d13089721f" providerId="ADAL" clId="{539E083E-7127-473E-BE9D-FC10AD957697}" dt="2018-04-18T09:03:17.680" v="370"/>
        <pc:sldMkLst>
          <pc:docMk/>
          <pc:sldMk cId="2452648152" sldId="425"/>
        </pc:sldMkLst>
      </pc:sldChg>
      <pc:sldChg chg="add ord">
        <pc:chgData name="Alipour,Babak" userId="5f430fa9-e2bb-4a78-a498-26d13089721f" providerId="ADAL" clId="{539E083E-7127-473E-BE9D-FC10AD957697}" dt="2018-04-18T09:03:20.699" v="371"/>
        <pc:sldMkLst>
          <pc:docMk/>
          <pc:sldMk cId="1046322722" sldId="429"/>
        </pc:sldMkLst>
      </pc:sldChg>
      <pc:sldChg chg="modNotesTx">
        <pc:chgData name="Alipour,Babak" userId="5f430fa9-e2bb-4a78-a498-26d13089721f" providerId="ADAL" clId="{539E083E-7127-473E-BE9D-FC10AD957697}" dt="2018-04-18T09:02:14.456" v="367" actId="113"/>
        <pc:sldMkLst>
          <pc:docMk/>
          <pc:sldMk cId="2291152952" sldId="430"/>
        </pc:sldMkLst>
      </pc:sldChg>
      <pc:sldChg chg="modSp">
        <pc:chgData name="Alipour,Babak" userId="5f430fa9-e2bb-4a78-a498-26d13089721f" providerId="ADAL" clId="{539E083E-7127-473E-BE9D-FC10AD957697}" dt="2018-04-11T01:59:04.101" v="1" actId="207"/>
        <pc:sldMkLst>
          <pc:docMk/>
          <pc:sldMk cId="2137286234" sldId="455"/>
        </pc:sldMkLst>
        <pc:spChg chg="mod">
          <ac:chgData name="Alipour,Babak" userId="5f430fa9-e2bb-4a78-a498-26d13089721f" providerId="ADAL" clId="{539E083E-7127-473E-BE9D-FC10AD957697}" dt="2018-04-11T01:58:58.449" v="0" actId="207"/>
          <ac:spMkLst>
            <pc:docMk/>
            <pc:sldMk cId="2137286234" sldId="455"/>
            <ac:spMk id="11" creationId="{9779228C-620A-4CCD-A923-6242FD387B3E}"/>
          </ac:spMkLst>
        </pc:spChg>
        <pc:spChg chg="mod">
          <ac:chgData name="Alipour,Babak" userId="5f430fa9-e2bb-4a78-a498-26d13089721f" providerId="ADAL" clId="{539E083E-7127-473E-BE9D-FC10AD957697}" dt="2018-04-11T01:59:04.101" v="1" actId="207"/>
          <ac:spMkLst>
            <pc:docMk/>
            <pc:sldMk cId="2137286234" sldId="455"/>
            <ac:spMk id="12" creationId="{84E383F7-F3AA-4096-A888-D998F1DA07DF}"/>
          </ac:spMkLst>
        </pc:spChg>
      </pc:sldChg>
    </pc:docChg>
  </pc:docChgLst>
  <pc:docChgLst>
    <pc:chgData name="Babak Alipour" userId="5f430fa9-e2bb-4a78-a498-26d13089721f" providerId="ADAL" clId="{539E083E-7127-473E-BE9D-FC10AD957697}"/>
    <pc:docChg chg="undo redo custSel addSld delSld modSld">
      <pc:chgData name="Babak Alipour" userId="5f430fa9-e2bb-4a78-a498-26d13089721f" providerId="ADAL" clId="{539E083E-7127-473E-BE9D-FC10AD957697}" dt="2018-04-19T02:02:23.724" v="2276"/>
      <pc:docMkLst>
        <pc:docMk/>
      </pc:docMkLst>
      <pc:sldChg chg="modTransition modNotesTx">
        <pc:chgData name="Babak Alipour" userId="5f430fa9-e2bb-4a78-a498-26d13089721f" providerId="ADAL" clId="{539E083E-7127-473E-BE9D-FC10AD957697}" dt="2018-04-19T02:02:23.724" v="2276"/>
        <pc:sldMkLst>
          <pc:docMk/>
          <pc:sldMk cId="1344156916" sldId="303"/>
        </pc:sldMkLst>
      </pc:sldChg>
      <pc:sldChg chg="modSp">
        <pc:chgData name="Babak Alipour" userId="5f430fa9-e2bb-4a78-a498-26d13089721f" providerId="ADAL" clId="{539E083E-7127-473E-BE9D-FC10AD957697}" dt="2018-04-10T23:06:48.690" v="72" actId="20577"/>
        <pc:sldMkLst>
          <pc:docMk/>
          <pc:sldMk cId="3252721295" sldId="305"/>
        </pc:sldMkLst>
        <pc:spChg chg="mod">
          <ac:chgData name="Babak Alipour" userId="5f430fa9-e2bb-4a78-a498-26d13089721f" providerId="ADAL" clId="{539E083E-7127-473E-BE9D-FC10AD957697}" dt="2018-04-10T23:06:48.690" v="72" actId="20577"/>
          <ac:spMkLst>
            <pc:docMk/>
            <pc:sldMk cId="3252721295" sldId="305"/>
            <ac:spMk id="2" creationId="{00000000-0000-0000-0000-000000000000}"/>
          </ac:spMkLst>
        </pc:spChg>
      </pc:sldChg>
      <pc:sldChg chg="modSp modNotesTx">
        <pc:chgData name="Babak Alipour" userId="5f430fa9-e2bb-4a78-a498-26d13089721f" providerId="ADAL" clId="{539E083E-7127-473E-BE9D-FC10AD957697}" dt="2018-04-19T01:33:10.663" v="1911" actId="403"/>
        <pc:sldMkLst>
          <pc:docMk/>
          <pc:sldMk cId="4013351070" sldId="310"/>
        </pc:sldMkLst>
        <pc:spChg chg="mod">
          <ac:chgData name="Babak Alipour" userId="5f430fa9-e2bb-4a78-a498-26d13089721f" providerId="ADAL" clId="{539E083E-7127-473E-BE9D-FC10AD957697}" dt="2018-04-19T01:33:10.663" v="1911" actId="403"/>
          <ac:spMkLst>
            <pc:docMk/>
            <pc:sldMk cId="4013351070" sldId="310"/>
            <ac:spMk id="2" creationId="{00000000-0000-0000-0000-000000000000}"/>
          </ac:spMkLst>
        </pc:spChg>
      </pc:sldChg>
      <pc:sldChg chg="addSp modSp">
        <pc:chgData name="Babak Alipour" userId="5f430fa9-e2bb-4a78-a498-26d13089721f" providerId="ADAL" clId="{539E083E-7127-473E-BE9D-FC10AD957697}" dt="2018-04-19T01:40:23.184" v="2017" actId="113"/>
        <pc:sldMkLst>
          <pc:docMk/>
          <pc:sldMk cId="830608402" sldId="313"/>
        </pc:sldMkLst>
        <pc:spChg chg="mod">
          <ac:chgData name="Babak Alipour" userId="5f430fa9-e2bb-4a78-a498-26d13089721f" providerId="ADAL" clId="{539E083E-7127-473E-BE9D-FC10AD957697}" dt="2018-04-11T13:37:38.892" v="285" actId="404"/>
          <ac:spMkLst>
            <pc:docMk/>
            <pc:sldMk cId="830608402" sldId="313"/>
            <ac:spMk id="3" creationId="{00000000-0000-0000-0000-000000000000}"/>
          </ac:spMkLst>
        </pc:spChg>
        <pc:spChg chg="mod">
          <ac:chgData name="Babak Alipour" userId="5f430fa9-e2bb-4a78-a498-26d13089721f" providerId="ADAL" clId="{539E083E-7127-473E-BE9D-FC10AD957697}" dt="2018-04-19T01:40:23.184" v="2017" actId="113"/>
          <ac:spMkLst>
            <pc:docMk/>
            <pc:sldMk cId="830608402" sldId="313"/>
            <ac:spMk id="10" creationId="{B68AFD56-DC1C-497F-9F1E-C1461D7E89A9}"/>
          </ac:spMkLst>
        </pc:spChg>
        <pc:picChg chg="add mod">
          <ac:chgData name="Babak Alipour" userId="5f430fa9-e2bb-4a78-a498-26d13089721f" providerId="ADAL" clId="{539E083E-7127-473E-BE9D-FC10AD957697}" dt="2018-04-19T01:38:20.756" v="2014" actId="14100"/>
          <ac:picMkLst>
            <pc:docMk/>
            <pc:sldMk cId="830608402" sldId="313"/>
            <ac:picMk id="12" creationId="{F24047A1-CDFD-40D4-8A34-6014EFDD294A}"/>
          </ac:picMkLst>
        </pc:picChg>
      </pc:sldChg>
      <pc:sldChg chg="addSp delSp modSp modNotesTx">
        <pc:chgData name="Babak Alipour" userId="5f430fa9-e2bb-4a78-a498-26d13089721f" providerId="ADAL" clId="{539E083E-7127-473E-BE9D-FC10AD957697}" dt="2018-04-19T02:00:47.195" v="2273" actId="403"/>
        <pc:sldMkLst>
          <pc:docMk/>
          <pc:sldMk cId="2822735090" sldId="345"/>
        </pc:sldMkLst>
        <pc:spChg chg="mod">
          <ac:chgData name="Babak Alipour" userId="5f430fa9-e2bb-4a78-a498-26d13089721f" providerId="ADAL" clId="{539E083E-7127-473E-BE9D-FC10AD957697}" dt="2018-04-19T01:44:27.187" v="2058" actId="20577"/>
          <ac:spMkLst>
            <pc:docMk/>
            <pc:sldMk cId="2822735090" sldId="345"/>
            <ac:spMk id="2" creationId="{00000000-0000-0000-0000-000000000000}"/>
          </ac:spMkLst>
        </pc:spChg>
        <pc:spChg chg="mod">
          <ac:chgData name="Babak Alipour" userId="5f430fa9-e2bb-4a78-a498-26d13089721f" providerId="ADAL" clId="{539E083E-7127-473E-BE9D-FC10AD957697}" dt="2018-04-18T20:07:38.986" v="1830" actId="1076"/>
          <ac:spMkLst>
            <pc:docMk/>
            <pc:sldMk cId="2822735090" sldId="345"/>
            <ac:spMk id="3" creationId="{A7435539-5114-4E3D-8C12-8B247CB12785}"/>
          </ac:spMkLst>
        </pc:spChg>
        <pc:spChg chg="del">
          <ac:chgData name="Babak Alipour" userId="5f430fa9-e2bb-4a78-a498-26d13089721f" providerId="ADAL" clId="{539E083E-7127-473E-BE9D-FC10AD957697}" dt="2018-04-11T23:39:47.980" v="898" actId="478"/>
          <ac:spMkLst>
            <pc:docMk/>
            <pc:sldMk cId="2822735090" sldId="345"/>
            <ac:spMk id="4" creationId="{5674C421-B25D-493A-8CE6-29AAB08A5376}"/>
          </ac:spMkLst>
        </pc:spChg>
        <pc:spChg chg="add mod">
          <ac:chgData name="Babak Alipour" userId="5f430fa9-e2bb-4a78-a498-26d13089721f" providerId="ADAL" clId="{539E083E-7127-473E-BE9D-FC10AD957697}" dt="2018-04-19T01:44:51.249" v="2061" actId="255"/>
          <ac:spMkLst>
            <pc:docMk/>
            <pc:sldMk cId="2822735090" sldId="345"/>
            <ac:spMk id="5" creationId="{67E24044-23FB-4B1B-8B16-AFA6DFFC5B59}"/>
          </ac:spMkLst>
        </pc:spChg>
        <pc:spChg chg="add del">
          <ac:chgData name="Babak Alipour" userId="5f430fa9-e2bb-4a78-a498-26d13089721f" providerId="ADAL" clId="{539E083E-7127-473E-BE9D-FC10AD957697}" dt="2018-04-11T23:39:55.895" v="900" actId="478"/>
          <ac:spMkLst>
            <pc:docMk/>
            <pc:sldMk cId="2822735090" sldId="345"/>
            <ac:spMk id="6" creationId="{5D47234A-3493-4C52-9A04-D9E2E8D6FA1F}"/>
          </ac:spMkLst>
        </pc:spChg>
        <pc:spChg chg="add mod">
          <ac:chgData name="Babak Alipour" userId="5f430fa9-e2bb-4a78-a498-26d13089721f" providerId="ADAL" clId="{539E083E-7127-473E-BE9D-FC10AD957697}" dt="2018-04-19T02:00:47.195" v="2273" actId="403"/>
          <ac:spMkLst>
            <pc:docMk/>
            <pc:sldMk cId="2822735090" sldId="345"/>
            <ac:spMk id="9" creationId="{659C6E94-2507-4916-9223-109C77F4D361}"/>
          </ac:spMkLst>
        </pc:spChg>
        <pc:picChg chg="add mod">
          <ac:chgData name="Babak Alipour" userId="5f430fa9-e2bb-4a78-a498-26d13089721f" providerId="ADAL" clId="{539E083E-7127-473E-BE9D-FC10AD957697}" dt="2018-04-19T01:43:23.704" v="2036" actId="1076"/>
          <ac:picMkLst>
            <pc:docMk/>
            <pc:sldMk cId="2822735090" sldId="345"/>
            <ac:picMk id="6" creationId="{9DB9934C-F1FB-499D-A0CB-A95C4B71EF7A}"/>
          </ac:picMkLst>
        </pc:picChg>
        <pc:picChg chg="add mod">
          <ac:chgData name="Babak Alipour" userId="5f430fa9-e2bb-4a78-a498-26d13089721f" providerId="ADAL" clId="{539E083E-7127-473E-BE9D-FC10AD957697}" dt="2018-04-19T01:44:01.625" v="2048" actId="14100"/>
          <ac:picMkLst>
            <pc:docMk/>
            <pc:sldMk cId="2822735090" sldId="345"/>
            <ac:picMk id="7" creationId="{CAFE83A4-C752-4B54-9344-E7A4CE6356A8}"/>
          </ac:picMkLst>
        </pc:picChg>
        <pc:picChg chg="add mod">
          <ac:chgData name="Babak Alipour" userId="5f430fa9-e2bb-4a78-a498-26d13089721f" providerId="ADAL" clId="{539E083E-7127-473E-BE9D-FC10AD957697}" dt="2018-04-19T01:43:27.623" v="2037" actId="1076"/>
          <ac:picMkLst>
            <pc:docMk/>
            <pc:sldMk cId="2822735090" sldId="345"/>
            <ac:picMk id="8" creationId="{9B3BE79D-EF5F-4914-99EE-E3FAC02855AE}"/>
          </ac:picMkLst>
        </pc:picChg>
      </pc:sldChg>
      <pc:sldChg chg="modSp">
        <pc:chgData name="Babak Alipour" userId="5f430fa9-e2bb-4a78-a498-26d13089721f" providerId="ADAL" clId="{539E083E-7127-473E-BE9D-FC10AD957697}" dt="2018-04-11T15:02:47.564" v="324" actId="1036"/>
        <pc:sldMkLst>
          <pc:docMk/>
          <pc:sldMk cId="3301580736" sldId="348"/>
        </pc:sldMkLst>
        <pc:picChg chg="mod">
          <ac:chgData name="Babak Alipour" userId="5f430fa9-e2bb-4a78-a498-26d13089721f" providerId="ADAL" clId="{539E083E-7127-473E-BE9D-FC10AD957697}" dt="2018-04-11T15:02:47.564" v="324" actId="1036"/>
          <ac:picMkLst>
            <pc:docMk/>
            <pc:sldMk cId="3301580736" sldId="348"/>
            <ac:picMk id="11" creationId="{F12130E8-8B1B-4F2F-B79A-E783470DB504}"/>
          </ac:picMkLst>
        </pc:picChg>
      </pc:sldChg>
      <pc:sldChg chg="modAnim">
        <pc:chgData name="Babak Alipour" userId="5f430fa9-e2bb-4a78-a498-26d13089721f" providerId="ADAL" clId="{539E083E-7127-473E-BE9D-FC10AD957697}" dt="2018-04-11T15:12:44.994" v="456" actId="114"/>
        <pc:sldMkLst>
          <pc:docMk/>
          <pc:sldMk cId="1051158394" sldId="349"/>
        </pc:sldMkLst>
      </pc:sldChg>
      <pc:sldChg chg="modSp">
        <pc:chgData name="Babak Alipour" userId="5f430fa9-e2bb-4a78-a498-26d13089721f" providerId="ADAL" clId="{539E083E-7127-473E-BE9D-FC10AD957697}" dt="2018-04-11T23:18:08.453" v="593" actId="113"/>
        <pc:sldMkLst>
          <pc:docMk/>
          <pc:sldMk cId="3229899588" sldId="352"/>
        </pc:sldMkLst>
        <pc:spChg chg="mod">
          <ac:chgData name="Babak Alipour" userId="5f430fa9-e2bb-4a78-a498-26d13089721f" providerId="ADAL" clId="{539E083E-7127-473E-BE9D-FC10AD957697}" dt="2018-04-11T13:37:45.646" v="286" actId="404"/>
          <ac:spMkLst>
            <pc:docMk/>
            <pc:sldMk cId="3229899588" sldId="352"/>
            <ac:spMk id="3" creationId="{00000000-0000-0000-0000-000000000000}"/>
          </ac:spMkLst>
        </pc:spChg>
        <pc:spChg chg="mod">
          <ac:chgData name="Babak Alipour" userId="5f430fa9-e2bb-4a78-a498-26d13089721f" providerId="ADAL" clId="{539E083E-7127-473E-BE9D-FC10AD957697}" dt="2018-04-11T23:18:08.453" v="593" actId="113"/>
          <ac:spMkLst>
            <pc:docMk/>
            <pc:sldMk cId="3229899588" sldId="352"/>
            <ac:spMk id="10" creationId="{B68AFD56-DC1C-497F-9F1E-C1461D7E89A9}"/>
          </ac:spMkLst>
        </pc:spChg>
      </pc:sldChg>
      <pc:sldChg chg="modSp">
        <pc:chgData name="Babak Alipour" userId="5f430fa9-e2bb-4a78-a498-26d13089721f" providerId="ADAL" clId="{539E083E-7127-473E-BE9D-FC10AD957697}" dt="2018-04-11T13:37:57.793" v="288" actId="404"/>
        <pc:sldMkLst>
          <pc:docMk/>
          <pc:sldMk cId="1939349706" sldId="355"/>
        </pc:sldMkLst>
        <pc:spChg chg="mod">
          <ac:chgData name="Babak Alipour" userId="5f430fa9-e2bb-4a78-a498-26d13089721f" providerId="ADAL" clId="{539E083E-7127-473E-BE9D-FC10AD957697}" dt="2018-04-11T13:37:57.793" v="288" actId="404"/>
          <ac:spMkLst>
            <pc:docMk/>
            <pc:sldMk cId="1939349706" sldId="355"/>
            <ac:spMk id="3" creationId="{00000000-0000-0000-0000-000000000000}"/>
          </ac:spMkLst>
        </pc:spChg>
      </pc:sldChg>
      <pc:sldChg chg="modSp">
        <pc:chgData name="Babak Alipour" userId="5f430fa9-e2bb-4a78-a498-26d13089721f" providerId="ADAL" clId="{539E083E-7127-473E-BE9D-FC10AD957697}" dt="2018-04-11T13:33:38.388" v="284" actId="14100"/>
        <pc:sldMkLst>
          <pc:docMk/>
          <pc:sldMk cId="3592675384" sldId="356"/>
        </pc:sldMkLst>
        <pc:spChg chg="mod">
          <ac:chgData name="Babak Alipour" userId="5f430fa9-e2bb-4a78-a498-26d13089721f" providerId="ADAL" clId="{539E083E-7127-473E-BE9D-FC10AD957697}" dt="2018-04-11T13:33:38.388" v="284" actId="14100"/>
          <ac:spMkLst>
            <pc:docMk/>
            <pc:sldMk cId="3592675384" sldId="356"/>
            <ac:spMk id="2" creationId="{2CAEA620-FD1D-4897-88E6-0AF33DE03009}"/>
          </ac:spMkLst>
        </pc:spChg>
      </pc:sldChg>
      <pc:sldChg chg="modSp">
        <pc:chgData name="Babak Alipour" userId="5f430fa9-e2bb-4a78-a498-26d13089721f" providerId="ADAL" clId="{539E083E-7127-473E-BE9D-FC10AD957697}" dt="2018-04-10T23:08:58.174" v="178" actId="20577"/>
        <pc:sldMkLst>
          <pc:docMk/>
          <pc:sldMk cId="2538231968" sldId="360"/>
        </pc:sldMkLst>
        <pc:spChg chg="mod">
          <ac:chgData name="Babak Alipour" userId="5f430fa9-e2bb-4a78-a498-26d13089721f" providerId="ADAL" clId="{539E083E-7127-473E-BE9D-FC10AD957697}" dt="2018-04-10T23:08:58.174" v="178" actId="20577"/>
          <ac:spMkLst>
            <pc:docMk/>
            <pc:sldMk cId="2538231968" sldId="360"/>
            <ac:spMk id="2" creationId="{00000000-0000-0000-0000-000000000000}"/>
          </ac:spMkLst>
        </pc:spChg>
      </pc:sldChg>
      <pc:sldChg chg="modSp">
        <pc:chgData name="Babak Alipour" userId="5f430fa9-e2bb-4a78-a498-26d13089721f" providerId="ADAL" clId="{539E083E-7127-473E-BE9D-FC10AD957697}" dt="2018-04-18T19:23:35.627" v="1778" actId="1037"/>
        <pc:sldMkLst>
          <pc:docMk/>
          <pc:sldMk cId="2499800838" sldId="364"/>
        </pc:sldMkLst>
        <pc:spChg chg="mod">
          <ac:chgData name="Babak Alipour" userId="5f430fa9-e2bb-4a78-a498-26d13089721f" providerId="ADAL" clId="{539E083E-7127-473E-BE9D-FC10AD957697}" dt="2018-04-18T19:23:35.627" v="1778" actId="1037"/>
          <ac:spMkLst>
            <pc:docMk/>
            <pc:sldMk cId="2499800838" sldId="364"/>
            <ac:spMk id="41" creationId="{F277E339-8680-421A-BBC9-DF929A1A2020}"/>
          </ac:spMkLst>
        </pc:spChg>
      </pc:sldChg>
      <pc:sldChg chg="modSp">
        <pc:chgData name="Babak Alipour" userId="5f430fa9-e2bb-4a78-a498-26d13089721f" providerId="ADAL" clId="{539E083E-7127-473E-BE9D-FC10AD957697}" dt="2018-04-10T23:08:43.626" v="174" actId="20577"/>
        <pc:sldMkLst>
          <pc:docMk/>
          <pc:sldMk cId="51700891" sldId="372"/>
        </pc:sldMkLst>
        <pc:spChg chg="mod">
          <ac:chgData name="Babak Alipour" userId="5f430fa9-e2bb-4a78-a498-26d13089721f" providerId="ADAL" clId="{539E083E-7127-473E-BE9D-FC10AD957697}" dt="2018-04-10T23:08:43.626" v="174" actId="20577"/>
          <ac:spMkLst>
            <pc:docMk/>
            <pc:sldMk cId="51700891" sldId="372"/>
            <ac:spMk id="2" creationId="{00000000-0000-0000-0000-000000000000}"/>
          </ac:spMkLst>
        </pc:spChg>
      </pc:sldChg>
      <pc:sldChg chg="add">
        <pc:chgData name="Babak Alipour" userId="5f430fa9-e2bb-4a78-a498-26d13089721f" providerId="ADAL" clId="{539E083E-7127-473E-BE9D-FC10AD957697}" dt="2018-04-19T01:37:44.439" v="2013"/>
        <pc:sldMkLst>
          <pc:docMk/>
          <pc:sldMk cId="1304867829" sldId="373"/>
        </pc:sldMkLst>
      </pc:sldChg>
      <pc:sldChg chg="modSp add">
        <pc:chgData name="Babak Alipour" userId="5f430fa9-e2bb-4a78-a498-26d13089721f" providerId="ADAL" clId="{539E083E-7127-473E-BE9D-FC10AD957697}" dt="2018-04-11T14:22:37.431" v="317" actId="20577"/>
        <pc:sldMkLst>
          <pc:docMk/>
          <pc:sldMk cId="2144621928" sldId="374"/>
        </pc:sldMkLst>
        <pc:graphicFrameChg chg="mod">
          <ac:chgData name="Babak Alipour" userId="5f430fa9-e2bb-4a78-a498-26d13089721f" providerId="ADAL" clId="{539E083E-7127-473E-BE9D-FC10AD957697}" dt="2018-04-11T14:22:37.431" v="317" actId="20577"/>
          <ac:graphicFrameMkLst>
            <pc:docMk/>
            <pc:sldMk cId="2144621928" sldId="374"/>
            <ac:graphicFrameMk id="10" creationId="{E3513A7E-B67B-4C8C-BA16-B24FB085A3D3}"/>
          </ac:graphicFrameMkLst>
        </pc:graphicFrameChg>
      </pc:sldChg>
      <pc:sldChg chg="add">
        <pc:chgData name="Babak Alipour" userId="5f430fa9-e2bb-4a78-a498-26d13089721f" providerId="ADAL" clId="{539E083E-7127-473E-BE9D-FC10AD957697}" dt="2018-04-18T23:36:29.715" v="1857"/>
        <pc:sldMkLst>
          <pc:docMk/>
          <pc:sldMk cId="1234972869" sldId="376"/>
        </pc:sldMkLst>
      </pc:sldChg>
      <pc:sldChg chg="add">
        <pc:chgData name="Babak Alipour" userId="5f430fa9-e2bb-4a78-a498-26d13089721f" providerId="ADAL" clId="{539E083E-7127-473E-BE9D-FC10AD957697}" dt="2018-04-18T23:37:05.531" v="1859"/>
        <pc:sldMkLst>
          <pc:docMk/>
          <pc:sldMk cId="708682098" sldId="378"/>
        </pc:sldMkLst>
      </pc:sldChg>
      <pc:sldChg chg="modSp">
        <pc:chgData name="Babak Alipour" userId="5f430fa9-e2bb-4a78-a498-26d13089721f" providerId="ADAL" clId="{539E083E-7127-473E-BE9D-FC10AD957697}" dt="2018-04-11T23:45:20.698" v="1011" actId="1038"/>
        <pc:sldMkLst>
          <pc:docMk/>
          <pc:sldMk cId="1104226324" sldId="379"/>
        </pc:sldMkLst>
        <pc:spChg chg="mod">
          <ac:chgData name="Babak Alipour" userId="5f430fa9-e2bb-4a78-a498-26d13089721f" providerId="ADAL" clId="{539E083E-7127-473E-BE9D-FC10AD957697}" dt="2018-04-11T23:45:20.698" v="1011" actId="1038"/>
          <ac:spMkLst>
            <pc:docMk/>
            <pc:sldMk cId="1104226324" sldId="379"/>
            <ac:spMk id="14" creationId="{8AFABDED-146A-4F9E-868C-F3FDA5282064}"/>
          </ac:spMkLst>
        </pc:spChg>
      </pc:sldChg>
      <pc:sldChg chg="add">
        <pc:chgData name="Babak Alipour" userId="5f430fa9-e2bb-4a78-a498-26d13089721f" providerId="ADAL" clId="{539E083E-7127-473E-BE9D-FC10AD957697}" dt="2018-04-18T23:37:35.502" v="1861"/>
        <pc:sldMkLst>
          <pc:docMk/>
          <pc:sldMk cId="4257762881" sldId="381"/>
        </pc:sldMkLst>
      </pc:sldChg>
      <pc:sldChg chg="modSp">
        <pc:chgData name="Babak Alipour" userId="5f430fa9-e2bb-4a78-a498-26d13089721f" providerId="ADAL" clId="{539E083E-7127-473E-BE9D-FC10AD957697}" dt="2018-04-10T23:15:29.229" v="242" actId="403"/>
        <pc:sldMkLst>
          <pc:docMk/>
          <pc:sldMk cId="13368712" sldId="386"/>
        </pc:sldMkLst>
        <pc:spChg chg="mod">
          <ac:chgData name="Babak Alipour" userId="5f430fa9-e2bb-4a78-a498-26d13089721f" providerId="ADAL" clId="{539E083E-7127-473E-BE9D-FC10AD957697}" dt="2018-04-10T23:15:29.229" v="242" actId="403"/>
          <ac:spMkLst>
            <pc:docMk/>
            <pc:sldMk cId="13368712" sldId="386"/>
            <ac:spMk id="2" creationId="{1DBAFD15-5774-47AB-B170-B18B237D9300}"/>
          </ac:spMkLst>
        </pc:spChg>
      </pc:sldChg>
      <pc:sldChg chg="addSp modSp modAnim modNotesTx">
        <pc:chgData name="Babak Alipour" userId="5f430fa9-e2bb-4a78-a498-26d13089721f" providerId="ADAL" clId="{539E083E-7127-473E-BE9D-FC10AD957697}" dt="2018-04-11T23:24:33.520" v="874" actId="20577"/>
        <pc:sldMkLst>
          <pc:docMk/>
          <pc:sldMk cId="3579980538" sldId="387"/>
        </pc:sldMkLst>
        <pc:spChg chg="mod">
          <ac:chgData name="Babak Alipour" userId="5f430fa9-e2bb-4a78-a498-26d13089721f" providerId="ADAL" clId="{539E083E-7127-473E-BE9D-FC10AD957697}" dt="2018-04-10T23:15:14.815" v="235" actId="1038"/>
          <ac:spMkLst>
            <pc:docMk/>
            <pc:sldMk cId="3579980538" sldId="387"/>
            <ac:spMk id="9" creationId="{B92F879F-AA30-4C27-A40F-549DC5BFF48E}"/>
          </ac:spMkLst>
        </pc:spChg>
        <pc:spChg chg="mod">
          <ac:chgData name="Babak Alipour" userId="5f430fa9-e2bb-4a78-a498-26d13089721f" providerId="ADAL" clId="{539E083E-7127-473E-BE9D-FC10AD957697}" dt="2018-04-10T23:15:18.392" v="241" actId="1038"/>
          <ac:spMkLst>
            <pc:docMk/>
            <pc:sldMk cId="3579980538" sldId="387"/>
            <ac:spMk id="10" creationId="{3A1445F5-76D8-4BB1-8394-1F3A385F6784}"/>
          </ac:spMkLst>
        </pc:spChg>
        <pc:spChg chg="mod">
          <ac:chgData name="Babak Alipour" userId="5f430fa9-e2bb-4a78-a498-26d13089721f" providerId="ADAL" clId="{539E083E-7127-473E-BE9D-FC10AD957697}" dt="2018-04-10T23:15:03.534" v="208" actId="1037"/>
          <ac:spMkLst>
            <pc:docMk/>
            <pc:sldMk cId="3579980538" sldId="387"/>
            <ac:spMk id="17" creationId="{4768B44F-464F-485C-904B-AF93B3DF84FD}"/>
          </ac:spMkLst>
        </pc:spChg>
        <pc:spChg chg="add mod">
          <ac:chgData name="Babak Alipour" userId="5f430fa9-e2bb-4a78-a498-26d13089721f" providerId="ADAL" clId="{539E083E-7127-473E-BE9D-FC10AD957697}" dt="2018-04-11T23:21:08.495" v="596" actId="14100"/>
          <ac:spMkLst>
            <pc:docMk/>
            <pc:sldMk cId="3579980538" sldId="387"/>
            <ac:spMk id="18" creationId="{812E6D07-D96F-498C-9A97-D5C46A513068}"/>
          </ac:spMkLst>
        </pc:spChg>
        <pc:spChg chg="add mod">
          <ac:chgData name="Babak Alipour" userId="5f430fa9-e2bb-4a78-a498-26d13089721f" providerId="ADAL" clId="{539E083E-7127-473E-BE9D-FC10AD957697}" dt="2018-04-11T23:21:15.356" v="598" actId="1076"/>
          <ac:spMkLst>
            <pc:docMk/>
            <pc:sldMk cId="3579980538" sldId="387"/>
            <ac:spMk id="19" creationId="{85A85EB3-611C-46CA-AA9F-4C6860243A62}"/>
          </ac:spMkLst>
        </pc:spChg>
        <pc:cxnChg chg="add mod">
          <ac:chgData name="Babak Alipour" userId="5f430fa9-e2bb-4a78-a498-26d13089721f" providerId="ADAL" clId="{539E083E-7127-473E-BE9D-FC10AD957697}" dt="2018-04-11T23:21:28.200" v="601" actId="14100"/>
          <ac:cxnSpMkLst>
            <pc:docMk/>
            <pc:sldMk cId="3579980538" sldId="387"/>
            <ac:cxnSpMk id="20" creationId="{0B052280-904A-4799-BF6C-007B30A2B852}"/>
          </ac:cxnSpMkLst>
        </pc:cxnChg>
      </pc:sldChg>
      <pc:sldChg chg="addSp delSp modSp">
        <pc:chgData name="Babak Alipour" userId="5f430fa9-e2bb-4a78-a498-26d13089721f" providerId="ADAL" clId="{539E083E-7127-473E-BE9D-FC10AD957697}" dt="2018-04-19T01:52:04.906" v="2182"/>
        <pc:sldMkLst>
          <pc:docMk/>
          <pc:sldMk cId="1428874209" sldId="388"/>
        </pc:sldMkLst>
        <pc:spChg chg="add del mod">
          <ac:chgData name="Babak Alipour" userId="5f430fa9-e2bb-4a78-a498-26d13089721f" providerId="ADAL" clId="{539E083E-7127-473E-BE9D-FC10AD957697}" dt="2018-04-19T01:52:04.906" v="2182"/>
          <ac:spMkLst>
            <pc:docMk/>
            <pc:sldMk cId="1428874209" sldId="388"/>
            <ac:spMk id="22" creationId="{43C79C6F-1E2A-498E-87BD-D97C0A3F90FF}"/>
          </ac:spMkLst>
        </pc:spChg>
        <pc:spChg chg="add del mod">
          <ac:chgData name="Babak Alipour" userId="5f430fa9-e2bb-4a78-a498-26d13089721f" providerId="ADAL" clId="{539E083E-7127-473E-BE9D-FC10AD957697}" dt="2018-04-19T01:52:04.906" v="2182"/>
          <ac:spMkLst>
            <pc:docMk/>
            <pc:sldMk cId="1428874209" sldId="388"/>
            <ac:spMk id="24" creationId="{37D6031A-0A35-4029-A16D-F9791FA64820}"/>
          </ac:spMkLst>
        </pc:spChg>
        <pc:picChg chg="add del mod">
          <ac:chgData name="Babak Alipour" userId="5f430fa9-e2bb-4a78-a498-26d13089721f" providerId="ADAL" clId="{539E083E-7127-473E-BE9D-FC10AD957697}" dt="2018-04-19T01:52:04.906" v="2182"/>
          <ac:picMkLst>
            <pc:docMk/>
            <pc:sldMk cId="1428874209" sldId="388"/>
            <ac:picMk id="20" creationId="{193DCE68-6AE2-4F98-A146-74DC25E53E65}"/>
          </ac:picMkLst>
        </pc:picChg>
        <pc:picChg chg="add del mod">
          <ac:chgData name="Babak Alipour" userId="5f430fa9-e2bb-4a78-a498-26d13089721f" providerId="ADAL" clId="{539E083E-7127-473E-BE9D-FC10AD957697}" dt="2018-04-19T01:52:04.906" v="2182"/>
          <ac:picMkLst>
            <pc:docMk/>
            <pc:sldMk cId="1428874209" sldId="388"/>
            <ac:picMk id="21" creationId="{F31E3325-69E8-43C2-9C42-73C02BA200AC}"/>
          </ac:picMkLst>
        </pc:picChg>
      </pc:sldChg>
      <pc:sldChg chg="modSp">
        <pc:chgData name="Babak Alipour" userId="5f430fa9-e2bb-4a78-a498-26d13089721f" providerId="ADAL" clId="{539E083E-7127-473E-BE9D-FC10AD957697}" dt="2018-04-19T01:41:48.703" v="2020" actId="113"/>
        <pc:sldMkLst>
          <pc:docMk/>
          <pc:sldMk cId="4277645090" sldId="389"/>
        </pc:sldMkLst>
        <pc:spChg chg="mod">
          <ac:chgData name="Babak Alipour" userId="5f430fa9-e2bb-4a78-a498-26d13089721f" providerId="ADAL" clId="{539E083E-7127-473E-BE9D-FC10AD957697}" dt="2018-04-19T01:41:48.703" v="2020" actId="113"/>
          <ac:spMkLst>
            <pc:docMk/>
            <pc:sldMk cId="4277645090" sldId="389"/>
            <ac:spMk id="9" creationId="{1DBAFD15-5774-47AB-B170-B18B237D9300}"/>
          </ac:spMkLst>
        </pc:spChg>
      </pc:sldChg>
      <pc:sldChg chg="addSp delSp modSp modAnim modNotesTx">
        <pc:chgData name="Babak Alipour" userId="5f430fa9-e2bb-4a78-a498-26d13089721f" providerId="ADAL" clId="{539E083E-7127-473E-BE9D-FC10AD957697}" dt="2018-04-19T01:52:26.639" v="2188"/>
        <pc:sldMkLst>
          <pc:docMk/>
          <pc:sldMk cId="646436236" sldId="391"/>
        </pc:sldMkLst>
        <pc:spChg chg="add del mod">
          <ac:chgData name="Babak Alipour" userId="5f430fa9-e2bb-4a78-a498-26d13089721f" providerId="ADAL" clId="{539E083E-7127-473E-BE9D-FC10AD957697}" dt="2018-04-19T01:52:26.639" v="2188"/>
          <ac:spMkLst>
            <pc:docMk/>
            <pc:sldMk cId="646436236" sldId="391"/>
            <ac:spMk id="28" creationId="{4BCBD724-E9BD-41C7-A476-3C422EC535DD}"/>
          </ac:spMkLst>
        </pc:spChg>
        <pc:spChg chg="add del mod">
          <ac:chgData name="Babak Alipour" userId="5f430fa9-e2bb-4a78-a498-26d13089721f" providerId="ADAL" clId="{539E083E-7127-473E-BE9D-FC10AD957697}" dt="2018-04-19T01:52:26.639" v="2188"/>
          <ac:spMkLst>
            <pc:docMk/>
            <pc:sldMk cId="646436236" sldId="391"/>
            <ac:spMk id="29" creationId="{2295A5BA-48BA-4D53-898D-7FA2D9BA873D}"/>
          </ac:spMkLst>
        </pc:spChg>
        <pc:picChg chg="add del mod">
          <ac:chgData name="Babak Alipour" userId="5f430fa9-e2bb-4a78-a498-26d13089721f" providerId="ADAL" clId="{539E083E-7127-473E-BE9D-FC10AD957697}" dt="2018-04-19T01:52:26.639" v="2188"/>
          <ac:picMkLst>
            <pc:docMk/>
            <pc:sldMk cId="646436236" sldId="391"/>
            <ac:picMk id="26" creationId="{C7772F86-86C7-468D-9478-C90C656FA3E4}"/>
          </ac:picMkLst>
        </pc:picChg>
        <pc:picChg chg="add del mod">
          <ac:chgData name="Babak Alipour" userId="5f430fa9-e2bb-4a78-a498-26d13089721f" providerId="ADAL" clId="{539E083E-7127-473E-BE9D-FC10AD957697}" dt="2018-04-19T01:52:26.639" v="2188"/>
          <ac:picMkLst>
            <pc:docMk/>
            <pc:sldMk cId="646436236" sldId="391"/>
            <ac:picMk id="27" creationId="{31A25746-02E3-4FB4-8FD1-1B9DEB9D08EC}"/>
          </ac:picMkLst>
        </pc:picChg>
      </pc:sldChg>
      <pc:sldChg chg="modSp">
        <pc:chgData name="Babak Alipour" userId="5f430fa9-e2bb-4a78-a498-26d13089721f" providerId="ADAL" clId="{539E083E-7127-473E-BE9D-FC10AD957697}" dt="2018-04-10T23:08:29.919" v="170" actId="20577"/>
        <pc:sldMkLst>
          <pc:docMk/>
          <pc:sldMk cId="1213323800" sldId="393"/>
        </pc:sldMkLst>
        <pc:spChg chg="mod">
          <ac:chgData name="Babak Alipour" userId="5f430fa9-e2bb-4a78-a498-26d13089721f" providerId="ADAL" clId="{539E083E-7127-473E-BE9D-FC10AD957697}" dt="2018-04-10T23:08:29.919" v="170" actId="20577"/>
          <ac:spMkLst>
            <pc:docMk/>
            <pc:sldMk cId="1213323800" sldId="393"/>
            <ac:spMk id="2" creationId="{00000000-0000-0000-0000-000000000000}"/>
          </ac:spMkLst>
        </pc:spChg>
      </pc:sldChg>
      <pc:sldChg chg="modSp">
        <pc:chgData name="Babak Alipour" userId="5f430fa9-e2bb-4a78-a498-26d13089721f" providerId="ADAL" clId="{539E083E-7127-473E-BE9D-FC10AD957697}" dt="2018-04-18T19:52:57.280" v="1786" actId="20577"/>
        <pc:sldMkLst>
          <pc:docMk/>
          <pc:sldMk cId="2890708788" sldId="394"/>
        </pc:sldMkLst>
        <pc:spChg chg="mod">
          <ac:chgData name="Babak Alipour" userId="5f430fa9-e2bb-4a78-a498-26d13089721f" providerId="ADAL" clId="{539E083E-7127-473E-BE9D-FC10AD957697}" dt="2018-04-18T19:52:57.280" v="1786" actId="20577"/>
          <ac:spMkLst>
            <pc:docMk/>
            <pc:sldMk cId="2890708788" sldId="394"/>
            <ac:spMk id="3" creationId="{00000000-0000-0000-0000-000000000000}"/>
          </ac:spMkLst>
        </pc:spChg>
        <pc:spChg chg="mod">
          <ac:chgData name="Babak Alipour" userId="5f430fa9-e2bb-4a78-a498-26d13089721f" providerId="ADAL" clId="{539E083E-7127-473E-BE9D-FC10AD957697}" dt="2018-04-18T19:08:46.188" v="1436" actId="113"/>
          <ac:spMkLst>
            <pc:docMk/>
            <pc:sldMk cId="2890708788" sldId="394"/>
            <ac:spMk id="9" creationId="{1DBAFD15-5774-47AB-B170-B18B237D9300}"/>
          </ac:spMkLst>
        </pc:spChg>
      </pc:sldChg>
      <pc:sldChg chg="addSp delSp modSp">
        <pc:chgData name="Babak Alipour" userId="5f430fa9-e2bb-4a78-a498-26d13089721f" providerId="ADAL" clId="{539E083E-7127-473E-BE9D-FC10AD957697}" dt="2018-04-18T19:17:14.334" v="1556" actId="1038"/>
        <pc:sldMkLst>
          <pc:docMk/>
          <pc:sldMk cId="3481360362" sldId="404"/>
        </pc:sldMkLst>
        <pc:spChg chg="add mod">
          <ac:chgData name="Babak Alipour" userId="5f430fa9-e2bb-4a78-a498-26d13089721f" providerId="ADAL" clId="{539E083E-7127-473E-BE9D-FC10AD957697}" dt="2018-04-18T19:17:02.970" v="1547" actId="12"/>
          <ac:spMkLst>
            <pc:docMk/>
            <pc:sldMk cId="3481360362" sldId="404"/>
            <ac:spMk id="2" creationId="{1267811F-52D1-4F7D-9452-49334EC6B765}"/>
          </ac:spMkLst>
        </pc:spChg>
        <pc:spChg chg="add mod">
          <ac:chgData name="Babak Alipour" userId="5f430fa9-e2bb-4a78-a498-26d13089721f" providerId="ADAL" clId="{539E083E-7127-473E-BE9D-FC10AD957697}" dt="2018-04-18T19:16:44.269" v="1544" actId="1076"/>
          <ac:spMkLst>
            <pc:docMk/>
            <pc:sldMk cId="3481360362" sldId="404"/>
            <ac:spMk id="7" creationId="{7228808A-E3C7-41E9-A89D-261DC8527BB8}"/>
          </ac:spMkLst>
        </pc:spChg>
        <pc:spChg chg="del mod">
          <ac:chgData name="Babak Alipour" userId="5f430fa9-e2bb-4a78-a498-26d13089721f" providerId="ADAL" clId="{539E083E-7127-473E-BE9D-FC10AD957697}" dt="2018-04-18T19:15:57.927" v="1524" actId="478"/>
          <ac:spMkLst>
            <pc:docMk/>
            <pc:sldMk cId="3481360362" sldId="404"/>
            <ac:spMk id="9" creationId="{1DBAFD15-5774-47AB-B170-B18B237D9300}"/>
          </ac:spMkLst>
        </pc:spChg>
        <pc:picChg chg="add mod">
          <ac:chgData name="Babak Alipour" userId="5f430fa9-e2bb-4a78-a498-26d13089721f" providerId="ADAL" clId="{539E083E-7127-473E-BE9D-FC10AD957697}" dt="2018-04-18T19:17:14.334" v="1556" actId="1038"/>
          <ac:picMkLst>
            <pc:docMk/>
            <pc:sldMk cId="3481360362" sldId="404"/>
            <ac:picMk id="5" creationId="{EA6FC229-BF59-4F11-968A-BCF254326D42}"/>
          </ac:picMkLst>
        </pc:picChg>
      </pc:sldChg>
      <pc:sldChg chg="modSp">
        <pc:chgData name="Babak Alipour" userId="5f430fa9-e2bb-4a78-a498-26d13089721f" providerId="ADAL" clId="{539E083E-7127-473E-BE9D-FC10AD957697}" dt="2018-04-19T01:32:11.070" v="1910" actId="27636"/>
        <pc:sldMkLst>
          <pc:docMk/>
          <pc:sldMk cId="853120631" sldId="406"/>
        </pc:sldMkLst>
        <pc:spChg chg="mod">
          <ac:chgData name="Babak Alipour" userId="5f430fa9-e2bb-4a78-a498-26d13089721f" providerId="ADAL" clId="{539E083E-7127-473E-BE9D-FC10AD957697}" dt="2018-04-19T01:32:11.070" v="1910" actId="27636"/>
          <ac:spMkLst>
            <pc:docMk/>
            <pc:sldMk cId="853120631" sldId="406"/>
            <ac:spMk id="7" creationId="{00000000-0000-0000-0000-000000000000}"/>
          </ac:spMkLst>
        </pc:spChg>
      </pc:sldChg>
      <pc:sldChg chg="modSp modAnim">
        <pc:chgData name="Babak Alipour" userId="5f430fa9-e2bb-4a78-a498-26d13089721f" providerId="ADAL" clId="{539E083E-7127-473E-BE9D-FC10AD957697}" dt="2018-04-19T01:40:02.263" v="2016" actId="403"/>
        <pc:sldMkLst>
          <pc:docMk/>
          <pc:sldMk cId="133330972" sldId="407"/>
        </pc:sldMkLst>
        <pc:spChg chg="mod">
          <ac:chgData name="Babak Alipour" userId="5f430fa9-e2bb-4a78-a498-26d13089721f" providerId="ADAL" clId="{539E083E-7127-473E-BE9D-FC10AD957697}" dt="2018-04-19T01:39:56.278" v="2015" actId="403"/>
          <ac:spMkLst>
            <pc:docMk/>
            <pc:sldMk cId="133330972" sldId="407"/>
            <ac:spMk id="2" creationId="{63ACEED7-0049-43FE-99BA-2E49A274ACFD}"/>
          </ac:spMkLst>
        </pc:spChg>
        <pc:spChg chg="mod">
          <ac:chgData name="Babak Alipour" userId="5f430fa9-e2bb-4a78-a498-26d13089721f" providerId="ADAL" clId="{539E083E-7127-473E-BE9D-FC10AD957697}" dt="2018-04-19T01:40:02.263" v="2016" actId="403"/>
          <ac:spMkLst>
            <pc:docMk/>
            <pc:sldMk cId="133330972" sldId="407"/>
            <ac:spMk id="3" creationId="{50623118-96D5-45CA-AB56-DF4F84C71AE3}"/>
          </ac:spMkLst>
        </pc:spChg>
      </pc:sldChg>
      <pc:sldChg chg="addSp delSp modSp">
        <pc:chgData name="Babak Alipour" userId="5f430fa9-e2bb-4a78-a498-26d13089721f" providerId="ADAL" clId="{539E083E-7127-473E-BE9D-FC10AD957697}" dt="2018-04-19T01:51:26.253" v="2176"/>
        <pc:sldMkLst>
          <pc:docMk/>
          <pc:sldMk cId="4275607926" sldId="409"/>
        </pc:sldMkLst>
        <pc:spChg chg="add del mod">
          <ac:chgData name="Babak Alipour" userId="5f430fa9-e2bb-4a78-a498-26d13089721f" providerId="ADAL" clId="{539E083E-7127-473E-BE9D-FC10AD957697}" dt="2018-04-19T01:51:26.253" v="2176"/>
          <ac:spMkLst>
            <pc:docMk/>
            <pc:sldMk cId="4275607926" sldId="409"/>
            <ac:spMk id="2" creationId="{309B9B9A-12AA-4EF0-ABE1-B3FF922F423F}"/>
          </ac:spMkLst>
        </pc:spChg>
        <pc:spChg chg="mod">
          <ac:chgData name="Babak Alipour" userId="5f430fa9-e2bb-4a78-a498-26d13089721f" providerId="ADAL" clId="{539E083E-7127-473E-BE9D-FC10AD957697}" dt="2018-04-10T23:07:32.461" v="84" actId="14100"/>
          <ac:spMkLst>
            <pc:docMk/>
            <pc:sldMk cId="4275607926" sldId="409"/>
            <ac:spMk id="13" creationId="{4DA2305B-3E5A-4349-A9C3-C59A81B9051E}"/>
          </ac:spMkLst>
        </pc:spChg>
        <pc:spChg chg="add del mod">
          <ac:chgData name="Babak Alipour" userId="5f430fa9-e2bb-4a78-a498-26d13089721f" providerId="ADAL" clId="{539E083E-7127-473E-BE9D-FC10AD957697}" dt="2018-04-19T01:51:26.253" v="2176"/>
          <ac:spMkLst>
            <pc:docMk/>
            <pc:sldMk cId="4275607926" sldId="409"/>
            <ac:spMk id="14" creationId="{6E2C4746-9BE6-4F29-9CB8-657A1B5C1432}"/>
          </ac:spMkLst>
        </pc:spChg>
        <pc:picChg chg="add del mod">
          <ac:chgData name="Babak Alipour" userId="5f430fa9-e2bb-4a78-a498-26d13089721f" providerId="ADAL" clId="{539E083E-7127-473E-BE9D-FC10AD957697}" dt="2018-04-19T01:51:26.253" v="2176"/>
          <ac:picMkLst>
            <pc:docMk/>
            <pc:sldMk cId="4275607926" sldId="409"/>
            <ac:picMk id="10" creationId="{3252C6A1-E5B4-4095-8F10-4A382E2FF855}"/>
          </ac:picMkLst>
        </pc:picChg>
        <pc:picChg chg="add del mod">
          <ac:chgData name="Babak Alipour" userId="5f430fa9-e2bb-4a78-a498-26d13089721f" providerId="ADAL" clId="{539E083E-7127-473E-BE9D-FC10AD957697}" dt="2018-04-19T01:51:26.253" v="2176"/>
          <ac:picMkLst>
            <pc:docMk/>
            <pc:sldMk cId="4275607926" sldId="409"/>
            <ac:picMk id="11" creationId="{2B452518-0DCA-440D-8947-E24C42ECD85A}"/>
          </ac:picMkLst>
        </pc:picChg>
        <pc:picChg chg="mod">
          <ac:chgData name="Babak Alipour" userId="5f430fa9-e2bb-4a78-a498-26d13089721f" providerId="ADAL" clId="{539E083E-7127-473E-BE9D-FC10AD957697}" dt="2018-04-19T01:51:22.896" v="2175" actId="1076"/>
          <ac:picMkLst>
            <pc:docMk/>
            <pc:sldMk cId="4275607926" sldId="409"/>
            <ac:picMk id="15" creationId="{BEE8F83D-B47E-40F8-9BF0-3FDB4B1E449B}"/>
          </ac:picMkLst>
        </pc:picChg>
      </pc:sldChg>
      <pc:sldChg chg="add">
        <pc:chgData name="Babak Alipour" userId="5f430fa9-e2bb-4a78-a498-26d13089721f" providerId="ADAL" clId="{539E083E-7127-473E-BE9D-FC10AD957697}" dt="2018-04-11T13:31:07.980" v="266" actId="14100"/>
        <pc:sldMkLst>
          <pc:docMk/>
          <pc:sldMk cId="2060141505" sldId="418"/>
        </pc:sldMkLst>
      </pc:sldChg>
      <pc:sldChg chg="modSp">
        <pc:chgData name="Babak Alipour" userId="5f430fa9-e2bb-4a78-a498-26d13089721f" providerId="ADAL" clId="{539E083E-7127-473E-BE9D-FC10AD957697}" dt="2018-04-19T01:37:06.561" v="2011" actId="113"/>
        <pc:sldMkLst>
          <pc:docMk/>
          <pc:sldMk cId="2638881515" sldId="420"/>
        </pc:sldMkLst>
        <pc:spChg chg="mod">
          <ac:chgData name="Babak Alipour" userId="5f430fa9-e2bb-4a78-a498-26d13089721f" providerId="ADAL" clId="{539E083E-7127-473E-BE9D-FC10AD957697}" dt="2018-04-19T01:37:06.561" v="2011" actId="113"/>
          <ac:spMkLst>
            <pc:docMk/>
            <pc:sldMk cId="2638881515" sldId="420"/>
            <ac:spMk id="2" creationId="{8FECF680-0FEE-4657-9C2F-BD88193233E5}"/>
          </ac:spMkLst>
        </pc:spChg>
      </pc:sldChg>
      <pc:sldChg chg="addSp delSp modSp">
        <pc:chgData name="Babak Alipour" userId="5f430fa9-e2bb-4a78-a498-26d13089721f" providerId="ADAL" clId="{539E083E-7127-473E-BE9D-FC10AD957697}" dt="2018-04-10T23:13:09.111" v="179" actId="14100"/>
        <pc:sldMkLst>
          <pc:docMk/>
          <pc:sldMk cId="3291923135" sldId="421"/>
        </pc:sldMkLst>
        <pc:spChg chg="add ord">
          <ac:chgData name="Babak Alipour" userId="5f430fa9-e2bb-4a78-a498-26d13089721f" providerId="ADAL" clId="{539E083E-7127-473E-BE9D-FC10AD957697}" dt="2018-04-10T23:02:49.986" v="7" actId="167"/>
          <ac:spMkLst>
            <pc:docMk/>
            <pc:sldMk cId="3291923135" sldId="421"/>
            <ac:spMk id="2" creationId="{DB917586-1379-43D9-8D92-0F8E4FF21959}"/>
          </ac:spMkLst>
        </pc:spChg>
        <pc:spChg chg="add del mod">
          <ac:chgData name="Babak Alipour" userId="5f430fa9-e2bb-4a78-a498-26d13089721f" providerId="ADAL" clId="{539E083E-7127-473E-BE9D-FC10AD957697}" dt="2018-04-10T23:02:44.688" v="6" actId="478"/>
          <ac:spMkLst>
            <pc:docMk/>
            <pc:sldMk cId="3291923135" sldId="421"/>
            <ac:spMk id="3" creationId="{0B8B7EF2-E13E-437E-9631-7C83072024DF}"/>
          </ac:spMkLst>
        </pc:spChg>
        <pc:spChg chg="mod">
          <ac:chgData name="Babak Alipour" userId="5f430fa9-e2bb-4a78-a498-26d13089721f" providerId="ADAL" clId="{539E083E-7127-473E-BE9D-FC10AD957697}" dt="2018-04-10T23:13:09.111" v="179" actId="14100"/>
          <ac:spMkLst>
            <pc:docMk/>
            <pc:sldMk cId="3291923135" sldId="421"/>
            <ac:spMk id="5" creationId="{640FCB42-40C9-4944-B406-C857015592E2}"/>
          </ac:spMkLst>
        </pc:spChg>
        <pc:spChg chg="del">
          <ac:chgData name="Babak Alipour" userId="5f430fa9-e2bb-4a78-a498-26d13089721f" providerId="ADAL" clId="{539E083E-7127-473E-BE9D-FC10AD957697}" dt="2018-04-10T23:02:42.138" v="4" actId="478"/>
          <ac:spMkLst>
            <pc:docMk/>
            <pc:sldMk cId="3291923135" sldId="421"/>
            <ac:spMk id="7" creationId="{00000000-0000-0000-0000-000000000000}"/>
          </ac:spMkLst>
        </pc:spChg>
      </pc:sldChg>
      <pc:sldChg chg="modSp modNotesTx">
        <pc:chgData name="Babak Alipour" userId="5f430fa9-e2bb-4a78-a498-26d13089721f" providerId="ADAL" clId="{539E083E-7127-473E-BE9D-FC10AD957697}" dt="2018-04-19T01:36:23.015" v="2008" actId="20577"/>
        <pc:sldMkLst>
          <pc:docMk/>
          <pc:sldMk cId="2487095736" sldId="422"/>
        </pc:sldMkLst>
        <pc:spChg chg="mod">
          <ac:chgData name="Babak Alipour" userId="5f430fa9-e2bb-4a78-a498-26d13089721f" providerId="ADAL" clId="{539E083E-7127-473E-BE9D-FC10AD957697}" dt="2018-04-19T01:36:14.376" v="2005" actId="1035"/>
          <ac:spMkLst>
            <pc:docMk/>
            <pc:sldMk cId="2487095736" sldId="422"/>
            <ac:spMk id="4" creationId="{9AFBAA4A-BCCC-46FB-9D3B-BC4B09C33A74}"/>
          </ac:spMkLst>
        </pc:spChg>
        <pc:spChg chg="mod">
          <ac:chgData name="Babak Alipour" userId="5f430fa9-e2bb-4a78-a498-26d13089721f" providerId="ADAL" clId="{539E083E-7127-473E-BE9D-FC10AD957697}" dt="2018-04-19T01:36:11.013" v="2002" actId="1035"/>
          <ac:spMkLst>
            <pc:docMk/>
            <pc:sldMk cId="2487095736" sldId="422"/>
            <ac:spMk id="6" creationId="{91BE0849-1B51-4C66-88A1-38A630078E56}"/>
          </ac:spMkLst>
        </pc:spChg>
        <pc:spChg chg="mod">
          <ac:chgData name="Babak Alipour" userId="5f430fa9-e2bb-4a78-a498-26d13089721f" providerId="ADAL" clId="{539E083E-7127-473E-BE9D-FC10AD957697}" dt="2018-04-19T01:36:04.680" v="1999" actId="403"/>
          <ac:spMkLst>
            <pc:docMk/>
            <pc:sldMk cId="2487095736" sldId="422"/>
            <ac:spMk id="7" creationId="{1F300913-4531-4E32-9E36-B029D05A2EC1}"/>
          </ac:spMkLst>
        </pc:spChg>
        <pc:spChg chg="mod">
          <ac:chgData name="Babak Alipour" userId="5f430fa9-e2bb-4a78-a498-26d13089721f" providerId="ADAL" clId="{539E083E-7127-473E-BE9D-FC10AD957697}" dt="2018-04-19T01:36:12.344" v="2003" actId="1035"/>
          <ac:spMkLst>
            <pc:docMk/>
            <pc:sldMk cId="2487095736" sldId="422"/>
            <ac:spMk id="8" creationId="{C255A98F-6065-48C0-8B0D-6CE7BD2F62D1}"/>
          </ac:spMkLst>
        </pc:spChg>
      </pc:sldChg>
      <pc:sldChg chg="modSp">
        <pc:chgData name="Babak Alipour" userId="5f430fa9-e2bb-4a78-a498-26d13089721f" providerId="ADAL" clId="{539E083E-7127-473E-BE9D-FC10AD957697}" dt="2018-04-11T15:09:51.895" v="337" actId="20577"/>
        <pc:sldMkLst>
          <pc:docMk/>
          <pc:sldMk cId="3794259014" sldId="423"/>
        </pc:sldMkLst>
        <pc:spChg chg="mod">
          <ac:chgData name="Babak Alipour" userId="5f430fa9-e2bb-4a78-a498-26d13089721f" providerId="ADAL" clId="{539E083E-7127-473E-BE9D-FC10AD957697}" dt="2018-04-10T23:14:23.546" v="203" actId="14100"/>
          <ac:spMkLst>
            <pc:docMk/>
            <pc:sldMk cId="3794259014" sldId="423"/>
            <ac:spMk id="22" creationId="{CFEF89DB-202E-43A0-B74D-70F93E8D5DC1}"/>
          </ac:spMkLst>
        </pc:spChg>
        <pc:graphicFrameChg chg="mod">
          <ac:chgData name="Babak Alipour" userId="5f430fa9-e2bb-4a78-a498-26d13089721f" providerId="ADAL" clId="{539E083E-7127-473E-BE9D-FC10AD957697}" dt="2018-04-11T15:09:51.895" v="337" actId="20577"/>
          <ac:graphicFrameMkLst>
            <pc:docMk/>
            <pc:sldMk cId="3794259014" sldId="423"/>
            <ac:graphicFrameMk id="7" creationId="{813160C0-5B93-4597-B074-B5D4F2A33744}"/>
          </ac:graphicFrameMkLst>
        </pc:graphicFrameChg>
        <pc:cxnChg chg="mod">
          <ac:chgData name="Babak Alipour" userId="5f430fa9-e2bb-4a78-a498-26d13089721f" providerId="ADAL" clId="{539E083E-7127-473E-BE9D-FC10AD957697}" dt="2018-04-11T13:57:24.441" v="292" actId="14100"/>
          <ac:cxnSpMkLst>
            <pc:docMk/>
            <pc:sldMk cId="3794259014" sldId="423"/>
            <ac:cxnSpMk id="5" creationId="{EF5091AE-3A20-4487-8A19-9E0056EE031F}"/>
          </ac:cxnSpMkLst>
        </pc:cxnChg>
        <pc:cxnChg chg="mod">
          <ac:chgData name="Babak Alipour" userId="5f430fa9-e2bb-4a78-a498-26d13089721f" providerId="ADAL" clId="{539E083E-7127-473E-BE9D-FC10AD957697}" dt="2018-04-10T23:14:23.546" v="203" actId="14100"/>
          <ac:cxnSpMkLst>
            <pc:docMk/>
            <pc:sldMk cId="3794259014" sldId="423"/>
            <ac:cxnSpMk id="21" creationId="{C9D085E8-BC5E-4EDA-9389-F6801A2009EF}"/>
          </ac:cxnSpMkLst>
        </pc:cxnChg>
        <pc:cxnChg chg="mod">
          <ac:chgData name="Babak Alipour" userId="5f430fa9-e2bb-4a78-a498-26d13089721f" providerId="ADAL" clId="{539E083E-7127-473E-BE9D-FC10AD957697}" dt="2018-04-11T13:57:16.558" v="291" actId="14100"/>
          <ac:cxnSpMkLst>
            <pc:docMk/>
            <pc:sldMk cId="3794259014" sldId="423"/>
            <ac:cxnSpMk id="33" creationId="{16822F06-5FD5-4BA5-BC59-A5A7A67712C2}"/>
          </ac:cxnSpMkLst>
        </pc:cxnChg>
      </pc:sldChg>
      <pc:sldChg chg="modNotesTx">
        <pc:chgData name="Babak Alipour" userId="5f430fa9-e2bb-4a78-a498-26d13089721f" providerId="ADAL" clId="{539E083E-7127-473E-BE9D-FC10AD957697}" dt="2018-04-10T23:14:05.777" v="201" actId="20577"/>
        <pc:sldMkLst>
          <pc:docMk/>
          <pc:sldMk cId="2190531765" sldId="424"/>
        </pc:sldMkLst>
      </pc:sldChg>
      <pc:sldChg chg="modSp">
        <pc:chgData name="Babak Alipour" userId="5f430fa9-e2bb-4a78-a498-26d13089721f" providerId="ADAL" clId="{539E083E-7127-473E-BE9D-FC10AD957697}" dt="2018-04-11T13:54:07.061" v="289" actId="1582"/>
        <pc:sldMkLst>
          <pc:docMk/>
          <pc:sldMk cId="2534753066" sldId="426"/>
        </pc:sldMkLst>
        <pc:spChg chg="mod">
          <ac:chgData name="Babak Alipour" userId="5f430fa9-e2bb-4a78-a498-26d13089721f" providerId="ADAL" clId="{539E083E-7127-473E-BE9D-FC10AD957697}" dt="2018-04-10T23:01:54.541" v="3" actId="403"/>
          <ac:spMkLst>
            <pc:docMk/>
            <pc:sldMk cId="2534753066" sldId="426"/>
            <ac:spMk id="4" creationId="{19C62B16-56B4-224F-A7D5-FCF4AAAD4344}"/>
          </ac:spMkLst>
        </pc:spChg>
        <pc:spChg chg="mod">
          <ac:chgData name="Babak Alipour" userId="5f430fa9-e2bb-4a78-a498-26d13089721f" providerId="ADAL" clId="{539E083E-7127-473E-BE9D-FC10AD957697}" dt="2018-04-11T13:54:07.061" v="289" actId="1582"/>
          <ac:spMkLst>
            <pc:docMk/>
            <pc:sldMk cId="2534753066" sldId="426"/>
            <ac:spMk id="12" creationId="{4A804654-259F-42B7-9F25-79736B44C46B}"/>
          </ac:spMkLst>
        </pc:spChg>
      </pc:sldChg>
      <pc:sldChg chg="addSp modSp">
        <pc:chgData name="Babak Alipour" userId="5f430fa9-e2bb-4a78-a498-26d13089721f" providerId="ADAL" clId="{539E083E-7127-473E-BE9D-FC10AD957697}" dt="2018-04-18T23:38:34.944" v="1869" actId="1036"/>
        <pc:sldMkLst>
          <pc:docMk/>
          <pc:sldMk cId="431715585" sldId="427"/>
        </pc:sldMkLst>
        <pc:spChg chg="add">
          <ac:chgData name="Babak Alipour" userId="5f430fa9-e2bb-4a78-a498-26d13089721f" providerId="ADAL" clId="{539E083E-7127-473E-BE9D-FC10AD957697}" dt="2018-04-10T23:01:41.404" v="2" actId="20577"/>
          <ac:spMkLst>
            <pc:docMk/>
            <pc:sldMk cId="431715585" sldId="427"/>
            <ac:spMk id="23" creationId="{AEC90BFD-94B3-464B-9C44-F22A1859B752}"/>
          </ac:spMkLst>
        </pc:spChg>
        <pc:spChg chg="add mod">
          <ac:chgData name="Babak Alipour" userId="5f430fa9-e2bb-4a78-a498-26d13089721f" providerId="ADAL" clId="{539E083E-7127-473E-BE9D-FC10AD957697}" dt="2018-04-18T23:38:34.944" v="1869" actId="1036"/>
          <ac:spMkLst>
            <pc:docMk/>
            <pc:sldMk cId="431715585" sldId="427"/>
            <ac:spMk id="24" creationId="{316612DD-5B08-4D04-8D2E-A02CD4CAE5E5}"/>
          </ac:spMkLst>
        </pc:spChg>
      </pc:sldChg>
      <pc:sldChg chg="modNotesTx">
        <pc:chgData name="Babak Alipour" userId="5f430fa9-e2bb-4a78-a498-26d13089721f" providerId="ADAL" clId="{539E083E-7127-473E-BE9D-FC10AD957697}" dt="2018-04-19T01:36:20.475" v="2007" actId="20577"/>
        <pc:sldMkLst>
          <pc:docMk/>
          <pc:sldMk cId="2082802975" sldId="428"/>
        </pc:sldMkLst>
      </pc:sldChg>
      <pc:sldChg chg="modTransition">
        <pc:chgData name="Babak Alipour" userId="5f430fa9-e2bb-4a78-a498-26d13089721f" providerId="ADAL" clId="{539E083E-7127-473E-BE9D-FC10AD957697}" dt="2018-04-10T19:57:37.949" v="1" actId="20577"/>
        <pc:sldMkLst>
          <pc:docMk/>
          <pc:sldMk cId="3943715780" sldId="431"/>
        </pc:sldMkLst>
      </pc:sldChg>
      <pc:sldChg chg="modTransition">
        <pc:chgData name="Babak Alipour" userId="5f430fa9-e2bb-4a78-a498-26d13089721f" providerId="ADAL" clId="{539E083E-7127-473E-BE9D-FC10AD957697}" dt="2018-04-10T19:57:37.949" v="1" actId="20577"/>
        <pc:sldMkLst>
          <pc:docMk/>
          <pc:sldMk cId="2244326308" sldId="433"/>
        </pc:sldMkLst>
      </pc:sldChg>
      <pc:sldChg chg="modTransition">
        <pc:chgData name="Babak Alipour" userId="5f430fa9-e2bb-4a78-a498-26d13089721f" providerId="ADAL" clId="{539E083E-7127-473E-BE9D-FC10AD957697}" dt="2018-04-10T19:57:37.949" v="1" actId="20577"/>
        <pc:sldMkLst>
          <pc:docMk/>
          <pc:sldMk cId="2733254433" sldId="434"/>
        </pc:sldMkLst>
      </pc:sldChg>
      <pc:sldChg chg="modTransition">
        <pc:chgData name="Babak Alipour" userId="5f430fa9-e2bb-4a78-a498-26d13089721f" providerId="ADAL" clId="{539E083E-7127-473E-BE9D-FC10AD957697}" dt="2018-04-10T19:57:37.949" v="1" actId="20577"/>
        <pc:sldMkLst>
          <pc:docMk/>
          <pc:sldMk cId="737824078" sldId="435"/>
        </pc:sldMkLst>
      </pc:sldChg>
      <pc:sldChg chg="modTransition">
        <pc:chgData name="Babak Alipour" userId="5f430fa9-e2bb-4a78-a498-26d13089721f" providerId="ADAL" clId="{539E083E-7127-473E-BE9D-FC10AD957697}" dt="2018-04-10T19:57:37.949" v="1" actId="20577"/>
        <pc:sldMkLst>
          <pc:docMk/>
          <pc:sldMk cId="2495602887" sldId="436"/>
        </pc:sldMkLst>
      </pc:sldChg>
      <pc:sldChg chg="modTransition">
        <pc:chgData name="Babak Alipour" userId="5f430fa9-e2bb-4a78-a498-26d13089721f" providerId="ADAL" clId="{539E083E-7127-473E-BE9D-FC10AD957697}" dt="2018-04-10T19:57:37.949" v="1" actId="20577"/>
        <pc:sldMkLst>
          <pc:docMk/>
          <pc:sldMk cId="3799159304" sldId="438"/>
        </pc:sldMkLst>
      </pc:sldChg>
      <pc:sldChg chg="modTransition">
        <pc:chgData name="Babak Alipour" userId="5f430fa9-e2bb-4a78-a498-26d13089721f" providerId="ADAL" clId="{539E083E-7127-473E-BE9D-FC10AD957697}" dt="2018-04-10T19:57:37.949" v="1" actId="20577"/>
        <pc:sldMkLst>
          <pc:docMk/>
          <pc:sldMk cId="1233024224" sldId="439"/>
        </pc:sldMkLst>
      </pc:sldChg>
      <pc:sldChg chg="modTransition">
        <pc:chgData name="Babak Alipour" userId="5f430fa9-e2bb-4a78-a498-26d13089721f" providerId="ADAL" clId="{539E083E-7127-473E-BE9D-FC10AD957697}" dt="2018-04-10T19:57:37.949" v="1" actId="20577"/>
        <pc:sldMkLst>
          <pc:docMk/>
          <pc:sldMk cId="3553654024" sldId="440"/>
        </pc:sldMkLst>
      </pc:sldChg>
      <pc:sldChg chg="modTransition">
        <pc:chgData name="Babak Alipour" userId="5f430fa9-e2bb-4a78-a498-26d13089721f" providerId="ADAL" clId="{539E083E-7127-473E-BE9D-FC10AD957697}" dt="2018-04-10T19:57:37.949" v="1" actId="20577"/>
        <pc:sldMkLst>
          <pc:docMk/>
          <pc:sldMk cId="537303774" sldId="441"/>
        </pc:sldMkLst>
      </pc:sldChg>
      <pc:sldChg chg="modTransition">
        <pc:chgData name="Babak Alipour" userId="5f430fa9-e2bb-4a78-a498-26d13089721f" providerId="ADAL" clId="{539E083E-7127-473E-BE9D-FC10AD957697}" dt="2018-04-10T19:57:37.949" v="1" actId="20577"/>
        <pc:sldMkLst>
          <pc:docMk/>
          <pc:sldMk cId="2204291429" sldId="442"/>
        </pc:sldMkLst>
      </pc:sldChg>
      <pc:sldChg chg="modTransition">
        <pc:chgData name="Babak Alipour" userId="5f430fa9-e2bb-4a78-a498-26d13089721f" providerId="ADAL" clId="{539E083E-7127-473E-BE9D-FC10AD957697}" dt="2018-04-10T19:57:37.949" v="1" actId="20577"/>
        <pc:sldMkLst>
          <pc:docMk/>
          <pc:sldMk cId="1037043439" sldId="443"/>
        </pc:sldMkLst>
      </pc:sldChg>
      <pc:sldChg chg="modTransition">
        <pc:chgData name="Babak Alipour" userId="5f430fa9-e2bb-4a78-a498-26d13089721f" providerId="ADAL" clId="{539E083E-7127-473E-BE9D-FC10AD957697}" dt="2018-04-10T19:57:37.949" v="1" actId="20577"/>
        <pc:sldMkLst>
          <pc:docMk/>
          <pc:sldMk cId="106251366" sldId="444"/>
        </pc:sldMkLst>
      </pc:sldChg>
      <pc:sldChg chg="modTransition">
        <pc:chgData name="Babak Alipour" userId="5f430fa9-e2bb-4a78-a498-26d13089721f" providerId="ADAL" clId="{539E083E-7127-473E-BE9D-FC10AD957697}" dt="2018-04-10T19:57:37.949" v="1" actId="20577"/>
        <pc:sldMkLst>
          <pc:docMk/>
          <pc:sldMk cId="4248944046" sldId="445"/>
        </pc:sldMkLst>
      </pc:sldChg>
      <pc:sldChg chg="modTransition">
        <pc:chgData name="Babak Alipour" userId="5f430fa9-e2bb-4a78-a498-26d13089721f" providerId="ADAL" clId="{539E083E-7127-473E-BE9D-FC10AD957697}" dt="2018-04-10T19:57:37.949" v="1" actId="20577"/>
        <pc:sldMkLst>
          <pc:docMk/>
          <pc:sldMk cId="4087807136" sldId="446"/>
        </pc:sldMkLst>
      </pc:sldChg>
      <pc:sldChg chg="modTransition">
        <pc:chgData name="Babak Alipour" userId="5f430fa9-e2bb-4a78-a498-26d13089721f" providerId="ADAL" clId="{539E083E-7127-473E-BE9D-FC10AD957697}" dt="2018-04-10T19:57:37.949" v="1" actId="20577"/>
        <pc:sldMkLst>
          <pc:docMk/>
          <pc:sldMk cId="1372865072" sldId="447"/>
        </pc:sldMkLst>
      </pc:sldChg>
      <pc:sldChg chg="modSp modTransition">
        <pc:chgData name="Babak Alipour" userId="5f430fa9-e2bb-4a78-a498-26d13089721f" providerId="ADAL" clId="{539E083E-7127-473E-BE9D-FC10AD957697}" dt="2018-04-11T15:10:28.140" v="345" actId="1076"/>
        <pc:sldMkLst>
          <pc:docMk/>
          <pc:sldMk cId="652456354" sldId="448"/>
        </pc:sldMkLst>
        <pc:spChg chg="mod">
          <ac:chgData name="Babak Alipour" userId="5f430fa9-e2bb-4a78-a498-26d13089721f" providerId="ADAL" clId="{539E083E-7127-473E-BE9D-FC10AD957697}" dt="2018-04-11T15:10:11.685" v="341" actId="20577"/>
          <ac:spMkLst>
            <pc:docMk/>
            <pc:sldMk cId="652456354" sldId="448"/>
            <ac:spMk id="2" creationId="{1DBAFD15-5774-47AB-B170-B18B237D9300}"/>
          </ac:spMkLst>
        </pc:spChg>
        <pc:spChg chg="mod">
          <ac:chgData name="Babak Alipour" userId="5f430fa9-e2bb-4a78-a498-26d13089721f" providerId="ADAL" clId="{539E083E-7127-473E-BE9D-FC10AD957697}" dt="2018-04-11T15:10:16.248" v="342" actId="1076"/>
          <ac:spMkLst>
            <pc:docMk/>
            <pc:sldMk cId="652456354" sldId="448"/>
            <ac:spMk id="11" creationId="{18A5853A-2880-41FF-8580-1161848A586A}"/>
          </ac:spMkLst>
        </pc:spChg>
        <pc:graphicFrameChg chg="mod">
          <ac:chgData name="Babak Alipour" userId="5f430fa9-e2bb-4a78-a498-26d13089721f" providerId="ADAL" clId="{539E083E-7127-473E-BE9D-FC10AD957697}" dt="2018-04-11T15:10:28.140" v="345" actId="1076"/>
          <ac:graphicFrameMkLst>
            <pc:docMk/>
            <pc:sldMk cId="652456354" sldId="448"/>
            <ac:graphicFrameMk id="8" creationId="{9BF637AB-DE75-4934-B1A7-48A72AA903E0}"/>
          </ac:graphicFrameMkLst>
        </pc:graphicFrameChg>
        <pc:cxnChg chg="mod">
          <ac:chgData name="Babak Alipour" userId="5f430fa9-e2bb-4a78-a498-26d13089721f" providerId="ADAL" clId="{539E083E-7127-473E-BE9D-FC10AD957697}" dt="2018-04-11T15:10:22.530" v="343" actId="1076"/>
          <ac:cxnSpMkLst>
            <pc:docMk/>
            <pc:sldMk cId="652456354" sldId="448"/>
            <ac:cxnSpMk id="10" creationId="{AD202CB7-6EAF-4863-B1C2-EBD55FA83A4D}"/>
          </ac:cxnSpMkLst>
        </pc:cxnChg>
      </pc:sldChg>
      <pc:sldChg chg="modTransition">
        <pc:chgData name="Babak Alipour" userId="5f430fa9-e2bb-4a78-a498-26d13089721f" providerId="ADAL" clId="{539E083E-7127-473E-BE9D-FC10AD957697}" dt="2018-04-10T19:57:37.949" v="1" actId="20577"/>
        <pc:sldMkLst>
          <pc:docMk/>
          <pc:sldMk cId="2530140268" sldId="450"/>
        </pc:sldMkLst>
      </pc:sldChg>
      <pc:sldChg chg="modTransition">
        <pc:chgData name="Babak Alipour" userId="5f430fa9-e2bb-4a78-a498-26d13089721f" providerId="ADAL" clId="{539E083E-7127-473E-BE9D-FC10AD957697}" dt="2018-04-10T19:57:37.949" v="1" actId="20577"/>
        <pc:sldMkLst>
          <pc:docMk/>
          <pc:sldMk cId="511108954" sldId="451"/>
        </pc:sldMkLst>
      </pc:sldChg>
      <pc:sldChg chg="modTransition">
        <pc:chgData name="Babak Alipour" userId="5f430fa9-e2bb-4a78-a498-26d13089721f" providerId="ADAL" clId="{539E083E-7127-473E-BE9D-FC10AD957697}" dt="2018-04-10T19:57:37.949" v="1" actId="20577"/>
        <pc:sldMkLst>
          <pc:docMk/>
          <pc:sldMk cId="2817257192" sldId="452"/>
        </pc:sldMkLst>
      </pc:sldChg>
      <pc:sldChg chg="modSp">
        <pc:chgData name="Babak Alipour" userId="5f430fa9-e2bb-4a78-a498-26d13089721f" providerId="ADAL" clId="{539E083E-7127-473E-BE9D-FC10AD957697}" dt="2018-04-18T19:23:20.939" v="1767" actId="403"/>
        <pc:sldMkLst>
          <pc:docMk/>
          <pc:sldMk cId="4261699609" sldId="453"/>
        </pc:sldMkLst>
        <pc:spChg chg="mod">
          <ac:chgData name="Babak Alipour" userId="5f430fa9-e2bb-4a78-a498-26d13089721f" providerId="ADAL" clId="{539E083E-7127-473E-BE9D-FC10AD957697}" dt="2018-04-18T19:23:20.939" v="1767" actId="403"/>
          <ac:spMkLst>
            <pc:docMk/>
            <pc:sldMk cId="4261699609" sldId="453"/>
            <ac:spMk id="30" creationId="{5EB89A1B-3A2B-410E-8094-0B142EF2A1A9}"/>
          </ac:spMkLst>
        </pc:spChg>
      </pc:sldChg>
      <pc:sldChg chg="add">
        <pc:chgData name="Babak Alipour" userId="5f430fa9-e2bb-4a78-a498-26d13089721f" providerId="ADAL" clId="{539E083E-7127-473E-BE9D-FC10AD957697}" dt="2018-04-18T23:44:37.459" v="1898"/>
        <pc:sldMkLst>
          <pc:docMk/>
          <pc:sldMk cId="525802765" sldId="454"/>
        </pc:sldMkLst>
      </pc:sldChg>
      <pc:sldChg chg="modSp modNotesTx">
        <pc:chgData name="Babak Alipour" userId="5f430fa9-e2bb-4a78-a498-26d13089721f" providerId="ADAL" clId="{539E083E-7127-473E-BE9D-FC10AD957697}" dt="2018-04-18T19:09:31.671" v="1478" actId="20577"/>
        <pc:sldMkLst>
          <pc:docMk/>
          <pc:sldMk cId="2137286234" sldId="455"/>
        </pc:sldMkLst>
        <pc:spChg chg="mod">
          <ac:chgData name="Babak Alipour" userId="5f430fa9-e2bb-4a78-a498-26d13089721f" providerId="ADAL" clId="{539E083E-7127-473E-BE9D-FC10AD957697}" dt="2018-04-18T19:07:54.009" v="1417" actId="113"/>
          <ac:spMkLst>
            <pc:docMk/>
            <pc:sldMk cId="2137286234" sldId="455"/>
            <ac:spMk id="8" creationId="{C6F5D3C3-6DCB-4C54-B29D-6206210BC39B}"/>
          </ac:spMkLst>
        </pc:spChg>
      </pc:sldChg>
      <pc:sldChg chg="add">
        <pc:chgData name="Babak Alipour" userId="5f430fa9-e2bb-4a78-a498-26d13089721f" providerId="ADAL" clId="{539E083E-7127-473E-BE9D-FC10AD957697}" dt="2018-04-18T23:41:42.380" v="1871"/>
        <pc:sldMkLst>
          <pc:docMk/>
          <pc:sldMk cId="2694057392" sldId="456"/>
        </pc:sldMkLst>
      </pc:sldChg>
      <pc:sldChg chg="modSp">
        <pc:chgData name="Babak Alipour" userId="5f430fa9-e2bb-4a78-a498-26d13089721f" providerId="ADAL" clId="{539E083E-7127-473E-BE9D-FC10AD957697}" dt="2018-04-18T23:37:45.769" v="1862" actId="20577"/>
        <pc:sldMkLst>
          <pc:docMk/>
          <pc:sldMk cId="3030784456" sldId="457"/>
        </pc:sldMkLst>
        <pc:spChg chg="mod">
          <ac:chgData name="Babak Alipour" userId="5f430fa9-e2bb-4a78-a498-26d13089721f" providerId="ADAL" clId="{539E083E-7127-473E-BE9D-FC10AD957697}" dt="2018-04-18T23:37:45.769" v="1862" actId="20577"/>
          <ac:spMkLst>
            <pc:docMk/>
            <pc:sldMk cId="3030784456" sldId="457"/>
            <ac:spMk id="3" creationId="{00000000-0000-0000-0000-000000000000}"/>
          </ac:spMkLst>
        </pc:spChg>
        <pc:spChg chg="mod">
          <ac:chgData name="Babak Alipour" userId="5f430fa9-e2bb-4a78-a498-26d13089721f" providerId="ADAL" clId="{539E083E-7127-473E-BE9D-FC10AD957697}" dt="2018-04-18T19:22:58.849" v="1765" actId="113"/>
          <ac:spMkLst>
            <pc:docMk/>
            <pc:sldMk cId="3030784456" sldId="457"/>
            <ac:spMk id="9" creationId="{1DBAFD15-5774-47AB-B170-B18B237D9300}"/>
          </ac:spMkLst>
        </pc:spChg>
      </pc:sldChg>
      <pc:sldChg chg="add">
        <pc:chgData name="Babak Alipour" userId="5f430fa9-e2bb-4a78-a498-26d13089721f" providerId="ADAL" clId="{539E083E-7127-473E-BE9D-FC10AD957697}" dt="2018-04-18T17:44:17.826" v="1357"/>
        <pc:sldMkLst>
          <pc:docMk/>
          <pc:sldMk cId="4069226496" sldId="458"/>
        </pc:sldMkLst>
      </pc:sldChg>
      <pc:sldChg chg="addSp delSp modSp add">
        <pc:chgData name="Babak Alipour" userId="5f430fa9-e2bb-4a78-a498-26d13089721f" providerId="ADAL" clId="{539E083E-7127-473E-BE9D-FC10AD957697}" dt="2018-04-19T02:01:15.688" v="2275" actId="14100"/>
        <pc:sldMkLst>
          <pc:docMk/>
          <pc:sldMk cId="3539941061" sldId="459"/>
        </pc:sldMkLst>
        <pc:spChg chg="mod">
          <ac:chgData name="Babak Alipour" userId="5f430fa9-e2bb-4a78-a498-26d13089721f" providerId="ADAL" clId="{539E083E-7127-473E-BE9D-FC10AD957697}" dt="2018-04-19T01:47:49.868" v="2102" actId="1035"/>
          <ac:spMkLst>
            <pc:docMk/>
            <pc:sldMk cId="3539941061" sldId="459"/>
            <ac:spMk id="3" creationId="{00000000-0000-0000-0000-000000000000}"/>
          </ac:spMkLst>
        </pc:spChg>
        <pc:spChg chg="mod">
          <ac:chgData name="Babak Alipour" userId="5f430fa9-e2bb-4a78-a498-26d13089721f" providerId="ADAL" clId="{539E083E-7127-473E-BE9D-FC10AD957697}" dt="2018-04-19T01:59:45.978" v="2270" actId="255"/>
          <ac:spMkLst>
            <pc:docMk/>
            <pc:sldMk cId="3539941061" sldId="459"/>
            <ac:spMk id="9" creationId="{1DBAFD15-5774-47AB-B170-B18B237D9300}"/>
          </ac:spMkLst>
        </pc:spChg>
        <pc:picChg chg="add mod">
          <ac:chgData name="Babak Alipour" userId="5f430fa9-e2bb-4a78-a498-26d13089721f" providerId="ADAL" clId="{539E083E-7127-473E-BE9D-FC10AD957697}" dt="2018-04-19T02:01:15.688" v="2275" actId="14100"/>
          <ac:picMkLst>
            <pc:docMk/>
            <pc:sldMk cId="3539941061" sldId="459"/>
            <ac:picMk id="8" creationId="{72D14EC5-7462-46C5-91A3-0FEF5A61A924}"/>
          </ac:picMkLst>
        </pc:picChg>
        <pc:picChg chg="add del mod">
          <ac:chgData name="Babak Alipour" userId="5f430fa9-e2bb-4a78-a498-26d13089721f" providerId="ADAL" clId="{539E083E-7127-473E-BE9D-FC10AD957697}" dt="2018-04-19T01:48:56.996" v="2116" actId="14100"/>
          <ac:picMkLst>
            <pc:docMk/>
            <pc:sldMk cId="3539941061" sldId="459"/>
            <ac:picMk id="11" creationId="{939813F0-96CE-4E8B-A613-8EC0BEBB6612}"/>
          </ac:picMkLst>
        </pc:picChg>
        <pc:picChg chg="add del mod">
          <ac:chgData name="Babak Alipour" userId="5f430fa9-e2bb-4a78-a498-26d13089721f" providerId="ADAL" clId="{539E083E-7127-473E-BE9D-FC10AD957697}" dt="2018-04-19T01:48:56.996" v="2116" actId="14100"/>
          <ac:picMkLst>
            <pc:docMk/>
            <pc:sldMk cId="3539941061" sldId="459"/>
            <ac:picMk id="13" creationId="{39A99FCE-658C-4FEE-A867-10ED829B690F}"/>
          </ac:picMkLst>
        </pc:picChg>
      </pc:sldChg>
    </pc:docChg>
  </pc:docChgLst>
  <pc:docChgLst>
    <pc:chgData name="Helmy,Ahmed" userId="S::helmy@ufl.edu::e14fac14-fb73-4876-b4d9-3dc30d086231" providerId="AD" clId="Web-{444D9BC1-7F0B-4FC7-8723-E0BFC4167EF7}"/>
    <pc:docChg chg="modSld">
      <pc:chgData name="Helmy,Ahmed" userId="S::helmy@ufl.edu::e14fac14-fb73-4876-b4d9-3dc30d086231" providerId="AD" clId="Web-{444D9BC1-7F0B-4FC7-8723-E0BFC4167EF7}" dt="2018-04-11T15:12:18.976" v="120"/>
      <pc:docMkLst>
        <pc:docMk/>
      </pc:docMkLst>
      <pc:sldChg chg="addSp delSp">
        <pc:chgData name="Helmy,Ahmed" userId="S::helmy@ufl.edu::e14fac14-fb73-4876-b4d9-3dc30d086231" providerId="AD" clId="Web-{444D9BC1-7F0B-4FC7-8723-E0BFC4167EF7}" dt="2018-04-11T14:44:18.741" v="72"/>
        <pc:sldMkLst>
          <pc:docMk/>
          <pc:sldMk cId="1344156916" sldId="303"/>
        </pc:sldMkLst>
        <pc:picChg chg="add del">
          <ac:chgData name="Helmy,Ahmed" userId="S::helmy@ufl.edu::e14fac14-fb73-4876-b4d9-3dc30d086231" providerId="AD" clId="Web-{444D9BC1-7F0B-4FC7-8723-E0BFC4167EF7}" dt="2018-04-11T14:44:18.741" v="72"/>
          <ac:picMkLst>
            <pc:docMk/>
            <pc:sldMk cId="1344156916" sldId="303"/>
            <ac:picMk id="3" creationId="{FF4787DF-4996-4616-B694-D039BE3EB148}"/>
          </ac:picMkLst>
        </pc:picChg>
      </pc:sldChg>
      <pc:sldChg chg="modSp">
        <pc:chgData name="Helmy,Ahmed" userId="S::helmy@ufl.edu::e14fac14-fb73-4876-b4d9-3dc30d086231" providerId="AD" clId="Web-{444D9BC1-7F0B-4FC7-8723-E0BFC4167EF7}" dt="2018-04-11T15:12:18.976" v="120"/>
        <pc:sldMkLst>
          <pc:docMk/>
          <pc:sldMk cId="4013351070" sldId="310"/>
        </pc:sldMkLst>
        <pc:spChg chg="mod">
          <ac:chgData name="Helmy,Ahmed" userId="S::helmy@ufl.edu::e14fac14-fb73-4876-b4d9-3dc30d086231" providerId="AD" clId="Web-{444D9BC1-7F0B-4FC7-8723-E0BFC4167EF7}" dt="2018-04-11T15:12:18.976" v="120"/>
          <ac:spMkLst>
            <pc:docMk/>
            <pc:sldMk cId="4013351070" sldId="310"/>
            <ac:spMk id="2" creationId="{00000000-0000-0000-0000-000000000000}"/>
          </ac:spMkLst>
        </pc:spChg>
      </pc:sldChg>
      <pc:sldChg chg="modSp">
        <pc:chgData name="Helmy,Ahmed" userId="S::helmy@ufl.edu::e14fac14-fb73-4876-b4d9-3dc30d086231" providerId="AD" clId="Web-{444D9BC1-7F0B-4FC7-8723-E0BFC4167EF7}" dt="2018-04-11T14:37:34.960" v="63"/>
        <pc:sldMkLst>
          <pc:docMk/>
          <pc:sldMk cId="830608402" sldId="313"/>
        </pc:sldMkLst>
        <pc:spChg chg="mod">
          <ac:chgData name="Helmy,Ahmed" userId="S::helmy@ufl.edu::e14fac14-fb73-4876-b4d9-3dc30d086231" providerId="AD" clId="Web-{444D9BC1-7F0B-4FC7-8723-E0BFC4167EF7}" dt="2018-04-11T14:37:34.960" v="63"/>
          <ac:spMkLst>
            <pc:docMk/>
            <pc:sldMk cId="830608402" sldId="313"/>
            <ac:spMk id="3" creationId="{00000000-0000-0000-0000-000000000000}"/>
          </ac:spMkLst>
        </pc:spChg>
        <pc:spChg chg="mod">
          <ac:chgData name="Helmy,Ahmed" userId="S::helmy@ufl.edu::e14fac14-fb73-4876-b4d9-3dc30d086231" providerId="AD" clId="Web-{444D9BC1-7F0B-4FC7-8723-E0BFC4167EF7}" dt="2018-04-11T13:35:00.717" v="0"/>
          <ac:spMkLst>
            <pc:docMk/>
            <pc:sldMk cId="830608402" sldId="313"/>
            <ac:spMk id="10" creationId="{B68AFD56-DC1C-497F-9F1E-C1461D7E89A9}"/>
          </ac:spMkLst>
        </pc:spChg>
      </pc:sldChg>
      <pc:sldChg chg="modSp">
        <pc:chgData name="Helmy,Ahmed" userId="S::helmy@ufl.edu::e14fac14-fb73-4876-b4d9-3dc30d086231" providerId="AD" clId="Web-{444D9BC1-7F0B-4FC7-8723-E0BFC4167EF7}" dt="2018-04-11T14:38:02.023" v="64"/>
        <pc:sldMkLst>
          <pc:docMk/>
          <pc:sldMk cId="3229899588" sldId="352"/>
        </pc:sldMkLst>
        <pc:spChg chg="mod">
          <ac:chgData name="Helmy,Ahmed" userId="S::helmy@ufl.edu::e14fac14-fb73-4876-b4d9-3dc30d086231" providerId="AD" clId="Web-{444D9BC1-7F0B-4FC7-8723-E0BFC4167EF7}" dt="2018-04-11T14:38:02.023" v="64"/>
          <ac:spMkLst>
            <pc:docMk/>
            <pc:sldMk cId="3229899588" sldId="352"/>
            <ac:spMk id="3" creationId="{00000000-0000-0000-0000-000000000000}"/>
          </ac:spMkLst>
        </pc:spChg>
      </pc:sldChg>
      <pc:sldChg chg="modSp">
        <pc:chgData name="Helmy,Ahmed" userId="S::helmy@ufl.edu::e14fac14-fb73-4876-b4d9-3dc30d086231" providerId="AD" clId="Web-{444D9BC1-7F0B-4FC7-8723-E0BFC4167EF7}" dt="2018-04-11T14:38:26.696" v="65"/>
        <pc:sldMkLst>
          <pc:docMk/>
          <pc:sldMk cId="1939349706" sldId="355"/>
        </pc:sldMkLst>
        <pc:spChg chg="mod">
          <ac:chgData name="Helmy,Ahmed" userId="S::helmy@ufl.edu::e14fac14-fb73-4876-b4d9-3dc30d086231" providerId="AD" clId="Web-{444D9BC1-7F0B-4FC7-8723-E0BFC4167EF7}" dt="2018-04-11T14:38:26.696" v="65"/>
          <ac:spMkLst>
            <pc:docMk/>
            <pc:sldMk cId="1939349706" sldId="355"/>
            <ac:spMk id="3" creationId="{00000000-0000-0000-0000-000000000000}"/>
          </ac:spMkLst>
        </pc:spChg>
      </pc:sldChg>
      <pc:sldChg chg="modSp">
        <pc:chgData name="Helmy,Ahmed" userId="S::helmy@ufl.edu::e14fac14-fb73-4876-b4d9-3dc30d086231" providerId="AD" clId="Web-{444D9BC1-7F0B-4FC7-8723-E0BFC4167EF7}" dt="2018-04-11T14:49:13.477" v="94"/>
        <pc:sldMkLst>
          <pc:docMk/>
          <pc:sldMk cId="1104226324" sldId="379"/>
        </pc:sldMkLst>
        <pc:spChg chg="mod">
          <ac:chgData name="Helmy,Ahmed" userId="S::helmy@ufl.edu::e14fac14-fb73-4876-b4d9-3dc30d086231" providerId="AD" clId="Web-{444D9BC1-7F0B-4FC7-8723-E0BFC4167EF7}" dt="2018-04-11T14:49:13.477" v="94"/>
          <ac:spMkLst>
            <pc:docMk/>
            <pc:sldMk cId="1104226324" sldId="379"/>
            <ac:spMk id="3" creationId="{00000000-0000-0000-0000-000000000000}"/>
          </ac:spMkLst>
        </pc:spChg>
      </pc:sldChg>
      <pc:sldChg chg="modSp">
        <pc:chgData name="Helmy,Ahmed" userId="S::helmy@ufl.edu::e14fac14-fb73-4876-b4d9-3dc30d086231" providerId="AD" clId="Web-{444D9BC1-7F0B-4FC7-8723-E0BFC4167EF7}" dt="2018-04-11T14:57:39.883" v="114"/>
        <pc:sldMkLst>
          <pc:docMk/>
          <pc:sldMk cId="3481360362" sldId="404"/>
        </pc:sldMkLst>
        <pc:spChg chg="mod">
          <ac:chgData name="Helmy,Ahmed" userId="S::helmy@ufl.edu::e14fac14-fb73-4876-b4d9-3dc30d086231" providerId="AD" clId="Web-{444D9BC1-7F0B-4FC7-8723-E0BFC4167EF7}" dt="2018-04-11T14:57:39.883" v="114"/>
          <ac:spMkLst>
            <pc:docMk/>
            <pc:sldMk cId="3481360362" sldId="404"/>
            <ac:spMk id="9" creationId="{1DBAFD15-5774-47AB-B170-B18B237D9300}"/>
          </ac:spMkLst>
        </pc:spChg>
      </pc:sldChg>
      <pc:sldChg chg="addSp modSp">
        <pc:chgData name="Helmy,Ahmed" userId="S::helmy@ufl.edu::e14fac14-fb73-4876-b4d9-3dc30d086231" providerId="AD" clId="Web-{444D9BC1-7F0B-4FC7-8723-E0BFC4167EF7}" dt="2018-04-11T14:44:02.889" v="70"/>
        <pc:sldMkLst>
          <pc:docMk/>
          <pc:sldMk cId="133330972" sldId="407"/>
        </pc:sldMkLst>
        <pc:picChg chg="add mod">
          <ac:chgData name="Helmy,Ahmed" userId="S::helmy@ufl.edu::e14fac14-fb73-4876-b4d9-3dc30d086231" providerId="AD" clId="Web-{444D9BC1-7F0B-4FC7-8723-E0BFC4167EF7}" dt="2018-04-11T14:44:02.889" v="70"/>
          <ac:picMkLst>
            <pc:docMk/>
            <pc:sldMk cId="133330972" sldId="407"/>
            <ac:picMk id="6" creationId="{2B46AAC8-067C-4EB3-9946-A3BC6445AA3F}"/>
          </ac:picMkLst>
        </pc:picChg>
      </pc:sldChg>
      <pc:sldChg chg="modSp">
        <pc:chgData name="Helmy,Ahmed" userId="S::helmy@ufl.edu::e14fac14-fb73-4876-b4d9-3dc30d086231" providerId="AD" clId="Web-{444D9BC1-7F0B-4FC7-8723-E0BFC4167EF7}" dt="2018-04-11T14:56:57.099" v="111"/>
        <pc:sldMkLst>
          <pc:docMk/>
          <pc:sldMk cId="2190531765" sldId="424"/>
        </pc:sldMkLst>
        <pc:spChg chg="mod">
          <ac:chgData name="Helmy,Ahmed" userId="S::helmy@ufl.edu::e14fac14-fb73-4876-b4d9-3dc30d086231" providerId="AD" clId="Web-{444D9BC1-7F0B-4FC7-8723-E0BFC4167EF7}" dt="2018-04-11T14:56:57.099" v="111"/>
          <ac:spMkLst>
            <pc:docMk/>
            <pc:sldMk cId="2190531765" sldId="424"/>
            <ac:spMk id="9" creationId="{1DBAFD15-5774-47AB-B170-B18B237D9300}"/>
          </ac:spMkLst>
        </pc:spChg>
      </pc:sldChg>
      <pc:sldChg chg="addSp delSp modSp">
        <pc:chgData name="Helmy,Ahmed" userId="S::helmy@ufl.edu::e14fac14-fb73-4876-b4d9-3dc30d086231" providerId="AD" clId="Web-{444D9BC1-7F0B-4FC7-8723-E0BFC4167EF7}" dt="2018-04-11T13:52:17.540" v="62"/>
        <pc:sldMkLst>
          <pc:docMk/>
          <pc:sldMk cId="2534753066" sldId="426"/>
        </pc:sldMkLst>
        <pc:spChg chg="add mod">
          <ac:chgData name="Helmy,Ahmed" userId="S::helmy@ufl.edu::e14fac14-fb73-4876-b4d9-3dc30d086231" providerId="AD" clId="Web-{444D9BC1-7F0B-4FC7-8723-E0BFC4167EF7}" dt="2018-04-11T13:51:53.383" v="60"/>
          <ac:spMkLst>
            <pc:docMk/>
            <pc:sldMk cId="2534753066" sldId="426"/>
            <ac:spMk id="12" creationId="{4A804654-259F-42B7-9F25-79736B44C46B}"/>
          </ac:spMkLst>
        </pc:spChg>
        <pc:spChg chg="add del">
          <ac:chgData name="Helmy,Ahmed" userId="S::helmy@ufl.edu::e14fac14-fb73-4876-b4d9-3dc30d086231" providerId="AD" clId="Web-{444D9BC1-7F0B-4FC7-8723-E0BFC4167EF7}" dt="2018-04-11T13:52:17.540" v="62"/>
          <ac:spMkLst>
            <pc:docMk/>
            <pc:sldMk cId="2534753066" sldId="426"/>
            <ac:spMk id="20" creationId="{DA82F7CC-0428-4B45-B115-4C2FF5FA60EE}"/>
          </ac:spMkLst>
        </pc:spChg>
      </pc:sldChg>
    </pc:docChg>
  </pc:docChgLst>
  <pc:docChgLst>
    <pc:chgData name="Babak Alipour" userId="ce930031e1c9ed77" providerId="LiveId" clId="{13BC6596-08E5-4ED3-A634-B4953EEB56F1}"/>
    <pc:docChg chg="undo addSld delSld modSld">
      <pc:chgData name="Babak Alipour" userId="ce930031e1c9ed77" providerId="LiveId" clId="{13BC6596-08E5-4ED3-A634-B4953EEB56F1}" dt="2018-04-22T16:01:25.790" v="105" actId="14100"/>
      <pc:docMkLst>
        <pc:docMk/>
      </pc:docMkLst>
      <pc:sldChg chg="addSp modSp modTransition">
        <pc:chgData name="Babak Alipour" userId="ce930031e1c9ed77" providerId="LiveId" clId="{13BC6596-08E5-4ED3-A634-B4953EEB56F1}" dt="2018-04-22T16:01:25.790" v="105" actId="14100"/>
        <pc:sldMkLst>
          <pc:docMk/>
          <pc:sldMk cId="1344156916" sldId="303"/>
        </pc:sldMkLst>
        <pc:spChg chg="add mod">
          <ac:chgData name="Babak Alipour" userId="ce930031e1c9ed77" providerId="LiveId" clId="{13BC6596-08E5-4ED3-A634-B4953EEB56F1}" dt="2018-04-22T16:01:25.790" v="105" actId="14100"/>
          <ac:spMkLst>
            <pc:docMk/>
            <pc:sldMk cId="1344156916" sldId="303"/>
            <ac:spMk id="3" creationId="{96374081-9EA2-4D77-8372-6F97BEBDEBEA}"/>
          </ac:spMkLst>
        </pc:spChg>
      </pc:sldChg>
      <pc:sldChg chg="add del">
        <pc:chgData name="Babak Alipour" userId="ce930031e1c9ed77" providerId="LiveId" clId="{13BC6596-08E5-4ED3-A634-B4953EEB56F1}" dt="2018-04-22T15:41:18.337" v="47" actId="2696"/>
        <pc:sldMkLst>
          <pc:docMk/>
          <pc:sldMk cId="2046949328" sldId="401"/>
        </pc:sldMkLst>
      </pc:sldChg>
      <pc:sldChg chg="modNotesTx">
        <pc:chgData name="Babak Alipour" userId="ce930031e1c9ed77" providerId="LiveId" clId="{13BC6596-08E5-4ED3-A634-B4953EEB56F1}" dt="2018-04-22T15:40:19.677" v="41" actId="20577"/>
        <pc:sldMkLst>
          <pc:docMk/>
          <pc:sldMk cId="2190531765" sldId="424"/>
        </pc:sldMkLst>
      </pc:sldChg>
      <pc:sldChg chg="del">
        <pc:chgData name="Babak Alipour" userId="ce930031e1c9ed77" providerId="LiveId" clId="{13BC6596-08E5-4ED3-A634-B4953EEB56F1}" dt="2018-04-22T15:45:18.129" v="48" actId="2696"/>
        <pc:sldMkLst>
          <pc:docMk/>
          <pc:sldMk cId="1460118624" sldId="449"/>
        </pc:sldMkLst>
      </pc:sldChg>
      <pc:sldChg chg="modNotesTx">
        <pc:chgData name="Babak Alipour" userId="ce930031e1c9ed77" providerId="LiveId" clId="{13BC6596-08E5-4ED3-A634-B4953EEB56F1}" dt="2018-04-22T15:41:00.144" v="44" actId="20577"/>
        <pc:sldMkLst>
          <pc:docMk/>
          <pc:sldMk cId="2817257192" sldId="452"/>
        </pc:sldMkLst>
      </pc:sldChg>
      <pc:sldChg chg="modNotesTx">
        <pc:chgData name="Babak Alipour" userId="ce930031e1c9ed77" providerId="LiveId" clId="{13BC6596-08E5-4ED3-A634-B4953EEB56F1}" dt="2018-04-22T15:40:48.096" v="42" actId="20577"/>
        <pc:sldMkLst>
          <pc:docMk/>
          <pc:sldMk cId="525802765" sldId="454"/>
        </pc:sldMkLst>
      </pc:sldChg>
      <pc:sldChg chg="modNotesTx">
        <pc:chgData name="Babak Alipour" userId="ce930031e1c9ed77" providerId="LiveId" clId="{13BC6596-08E5-4ED3-A634-B4953EEB56F1}" dt="2018-04-22T15:39:49.530" v="19" actId="20577"/>
        <pc:sldMkLst>
          <pc:docMk/>
          <pc:sldMk cId="2137286234" sldId="455"/>
        </pc:sldMkLst>
      </pc:sldChg>
      <pc:sldChg chg="modNotesTx">
        <pc:chgData name="Babak Alipour" userId="ce930031e1c9ed77" providerId="LiveId" clId="{13BC6596-08E5-4ED3-A634-B4953EEB56F1}" dt="2018-04-22T15:40:54.219" v="43" actId="20577"/>
        <pc:sldMkLst>
          <pc:docMk/>
          <pc:sldMk cId="2694057392" sldId="456"/>
        </pc:sldMkLst>
      </pc:sldChg>
      <pc:sldChg chg="modNotesTx">
        <pc:chgData name="Babak Alipour" userId="ce930031e1c9ed77" providerId="LiveId" clId="{13BC6596-08E5-4ED3-A634-B4953EEB56F1}" dt="2018-04-22T15:39:39.037" v="0" actId="20577"/>
        <pc:sldMkLst>
          <pc:docMk/>
          <pc:sldMk cId="3030784456" sldId="457"/>
        </pc:sldMkLst>
      </pc:sldChg>
    </pc:docChg>
  </pc:docChgLst>
  <pc:docChgLst>
    <pc:chgData name="Helmy,Ahmed" userId="S::helmy@ufl.edu::e14fac14-fb73-4876-b4d9-3dc30d086231" providerId="AD" clId="Web-{BDEC6CCD-F205-4951-9FBE-F6C29F2E4199}"/>
    <pc:docChg chg="modSld">
      <pc:chgData name="Helmy,Ahmed" userId="S::helmy@ufl.edu::e14fac14-fb73-4876-b4d9-3dc30d086231" providerId="AD" clId="Web-{BDEC6CCD-F205-4951-9FBE-F6C29F2E4199}" dt="2018-04-11T00:19:08.279" v="239"/>
      <pc:docMkLst>
        <pc:docMk/>
      </pc:docMkLst>
      <pc:sldChg chg="modSp">
        <pc:chgData name="Helmy,Ahmed" userId="S::helmy@ufl.edu::e14fac14-fb73-4876-b4d9-3dc30d086231" providerId="AD" clId="Web-{BDEC6CCD-F205-4951-9FBE-F6C29F2E4199}" dt="2018-04-10T22:58:23.604" v="1"/>
        <pc:sldMkLst>
          <pc:docMk/>
          <pc:sldMk cId="483184402" sldId="327"/>
        </pc:sldMkLst>
        <pc:spChg chg="mod">
          <ac:chgData name="Helmy,Ahmed" userId="S::helmy@ufl.edu::e14fac14-fb73-4876-b4d9-3dc30d086231" providerId="AD" clId="Web-{BDEC6CCD-F205-4951-9FBE-F6C29F2E4199}" dt="2018-04-10T22:58:23.604" v="1"/>
          <ac:spMkLst>
            <pc:docMk/>
            <pc:sldMk cId="483184402" sldId="327"/>
            <ac:spMk id="2" creationId="{00000000-0000-0000-0000-000000000000}"/>
          </ac:spMkLst>
        </pc:spChg>
      </pc:sldChg>
      <pc:sldChg chg="modSp">
        <pc:chgData name="Helmy,Ahmed" userId="S::helmy@ufl.edu::e14fac14-fb73-4876-b4d9-3dc30d086231" providerId="AD" clId="Web-{BDEC6CCD-F205-4951-9FBE-F6C29F2E4199}" dt="2018-04-10T23:07:18.728" v="28"/>
        <pc:sldMkLst>
          <pc:docMk/>
          <pc:sldMk cId="102832802" sldId="375"/>
        </pc:sldMkLst>
        <pc:spChg chg="mod">
          <ac:chgData name="Helmy,Ahmed" userId="S::helmy@ufl.edu::e14fac14-fb73-4876-b4d9-3dc30d086231" providerId="AD" clId="Web-{BDEC6CCD-F205-4951-9FBE-F6C29F2E4199}" dt="2018-04-10T23:07:18.728" v="28"/>
          <ac:spMkLst>
            <pc:docMk/>
            <pc:sldMk cId="102832802" sldId="375"/>
            <ac:spMk id="2" creationId="{00000000-0000-0000-0000-000000000000}"/>
          </ac:spMkLst>
        </pc:spChg>
      </pc:sldChg>
      <pc:sldChg chg="addSp modSp addAnim">
        <pc:chgData name="Helmy,Ahmed" userId="S::helmy@ufl.edu::e14fac14-fb73-4876-b4d9-3dc30d086231" providerId="AD" clId="Web-{BDEC6CCD-F205-4951-9FBE-F6C29F2E4199}" dt="2018-04-10T23:31:33.759" v="140"/>
        <pc:sldMkLst>
          <pc:docMk/>
          <pc:sldMk cId="1104226324" sldId="379"/>
        </pc:sldMkLst>
        <pc:spChg chg="mod">
          <ac:chgData name="Helmy,Ahmed" userId="S::helmy@ufl.edu::e14fac14-fb73-4876-b4d9-3dc30d086231" providerId="AD" clId="Web-{BDEC6CCD-F205-4951-9FBE-F6C29F2E4199}" dt="2018-04-10T23:28:05.553" v="109"/>
          <ac:spMkLst>
            <pc:docMk/>
            <pc:sldMk cId="1104226324" sldId="379"/>
            <ac:spMk id="5" creationId="{34BA40E2-EEA9-40C8-BCB3-6D3C8920030A}"/>
          </ac:spMkLst>
        </pc:spChg>
        <pc:spChg chg="add mod">
          <ac:chgData name="Helmy,Ahmed" userId="S::helmy@ufl.edu::e14fac14-fb73-4876-b4d9-3dc30d086231" providerId="AD" clId="Web-{BDEC6CCD-F205-4951-9FBE-F6C29F2E4199}" dt="2018-04-10T23:29:23.740" v="123"/>
          <ac:spMkLst>
            <pc:docMk/>
            <pc:sldMk cId="1104226324" sldId="379"/>
            <ac:spMk id="7" creationId="{322ADDDA-8E5D-40F8-8936-B9544E115E04}"/>
          </ac:spMkLst>
        </pc:spChg>
        <pc:picChg chg="mod">
          <ac:chgData name="Helmy,Ahmed" userId="S::helmy@ufl.edu::e14fac14-fb73-4876-b4d9-3dc30d086231" providerId="AD" clId="Web-{BDEC6CCD-F205-4951-9FBE-F6C29F2E4199}" dt="2018-04-10T23:30:06.929" v="132"/>
          <ac:picMkLst>
            <pc:docMk/>
            <pc:sldMk cId="1104226324" sldId="379"/>
            <ac:picMk id="12" creationId="{65FBAC0C-B453-4799-A562-B01F512005ED}"/>
          </ac:picMkLst>
        </pc:picChg>
        <pc:cxnChg chg="add mod">
          <ac:chgData name="Helmy,Ahmed" userId="S::helmy@ufl.edu::e14fac14-fb73-4876-b4d9-3dc30d086231" providerId="AD" clId="Web-{BDEC6CCD-F205-4951-9FBE-F6C29F2E4199}" dt="2018-04-10T23:31:33.759" v="140"/>
          <ac:cxnSpMkLst>
            <pc:docMk/>
            <pc:sldMk cId="1104226324" sldId="379"/>
            <ac:cxnSpMk id="8" creationId="{365A0080-6D87-44F2-92CE-DEA4084D8A54}"/>
          </ac:cxnSpMkLst>
        </pc:cxnChg>
        <pc:cxnChg chg="add mod">
          <ac:chgData name="Helmy,Ahmed" userId="S::helmy@ufl.edu::e14fac14-fb73-4876-b4d9-3dc30d086231" providerId="AD" clId="Web-{BDEC6CCD-F205-4951-9FBE-F6C29F2E4199}" dt="2018-04-10T23:31:23.743" v="139"/>
          <ac:cxnSpMkLst>
            <pc:docMk/>
            <pc:sldMk cId="1104226324" sldId="379"/>
            <ac:cxnSpMk id="15" creationId="{06A4E748-6B44-4B47-B7DC-E73E81005068}"/>
          </ac:cxnSpMkLst>
        </pc:cxnChg>
      </pc:sldChg>
      <pc:sldChg chg="modSp">
        <pc:chgData name="Helmy,Ahmed" userId="S::helmy@ufl.edu::e14fac14-fb73-4876-b4d9-3dc30d086231" providerId="AD" clId="Web-{BDEC6CCD-F205-4951-9FBE-F6C29F2E4199}" dt="2018-04-11T00:09:50.622" v="197"/>
        <pc:sldMkLst>
          <pc:docMk/>
          <pc:sldMk cId="1428874209" sldId="388"/>
        </pc:sldMkLst>
        <pc:spChg chg="mod">
          <ac:chgData name="Helmy,Ahmed" userId="S::helmy@ufl.edu::e14fac14-fb73-4876-b4d9-3dc30d086231" providerId="AD" clId="Web-{BDEC6CCD-F205-4951-9FBE-F6C29F2E4199}" dt="2018-04-11T00:09:41.903" v="194"/>
          <ac:spMkLst>
            <pc:docMk/>
            <pc:sldMk cId="1428874209" sldId="388"/>
            <ac:spMk id="13" creationId="{730A4502-0B9B-40E3-93E7-826F3AE66AA9}"/>
          </ac:spMkLst>
        </pc:spChg>
        <pc:spChg chg="mod">
          <ac:chgData name="Helmy,Ahmed" userId="S::helmy@ufl.edu::e14fac14-fb73-4876-b4d9-3dc30d086231" providerId="AD" clId="Web-{BDEC6CCD-F205-4951-9FBE-F6C29F2E4199}" dt="2018-04-11T00:01:21.047" v="186"/>
          <ac:spMkLst>
            <pc:docMk/>
            <pc:sldMk cId="1428874209" sldId="388"/>
            <ac:spMk id="23" creationId="{B842A102-7247-4625-AD13-6AE012F5AE9C}"/>
          </ac:spMkLst>
        </pc:spChg>
        <pc:spChg chg="mod">
          <ac:chgData name="Helmy,Ahmed" userId="S::helmy@ufl.edu::e14fac14-fb73-4876-b4d9-3dc30d086231" providerId="AD" clId="Web-{BDEC6CCD-F205-4951-9FBE-F6C29F2E4199}" dt="2018-04-11T00:01:10.078" v="185"/>
          <ac:spMkLst>
            <pc:docMk/>
            <pc:sldMk cId="1428874209" sldId="388"/>
            <ac:spMk id="31" creationId="{8F6019F5-3E04-48DA-993E-3E7984AB811B}"/>
          </ac:spMkLst>
        </pc:spChg>
        <pc:spChg chg="mod">
          <ac:chgData name="Helmy,Ahmed" userId="S::helmy@ufl.edu::e14fac14-fb73-4876-b4d9-3dc30d086231" providerId="AD" clId="Web-{BDEC6CCD-F205-4951-9FBE-F6C29F2E4199}" dt="2018-04-11T00:09:50.622" v="197"/>
          <ac:spMkLst>
            <pc:docMk/>
            <pc:sldMk cId="1428874209" sldId="388"/>
            <ac:spMk id="38" creationId="{D46B60E9-F733-4F3E-B1E8-F869F6B7CC77}"/>
          </ac:spMkLst>
        </pc:spChg>
        <pc:cxnChg chg="mod">
          <ac:chgData name="Helmy,Ahmed" userId="S::helmy@ufl.edu::e14fac14-fb73-4876-b4d9-3dc30d086231" providerId="AD" clId="Web-{BDEC6CCD-F205-4951-9FBE-F6C29F2E4199}" dt="2018-04-11T00:01:10.078" v="183"/>
          <ac:cxnSpMkLst>
            <pc:docMk/>
            <pc:sldMk cId="1428874209" sldId="388"/>
            <ac:cxnSpMk id="17" creationId="{F3797F0E-361B-4941-9117-1E5A9700DC01}"/>
          </ac:cxnSpMkLst>
        </pc:cxnChg>
        <pc:cxnChg chg="mod">
          <ac:chgData name="Helmy,Ahmed" userId="S::helmy@ufl.edu::e14fac14-fb73-4876-b4d9-3dc30d086231" providerId="AD" clId="Web-{BDEC6CCD-F205-4951-9FBE-F6C29F2E4199}" dt="2018-04-11T00:01:10.078" v="184"/>
          <ac:cxnSpMkLst>
            <pc:docMk/>
            <pc:sldMk cId="1428874209" sldId="388"/>
            <ac:cxnSpMk id="25" creationId="{A1560DCF-39EA-4212-B1F4-38382A6E1E0C}"/>
          </ac:cxnSpMkLst>
        </pc:cxnChg>
      </pc:sldChg>
      <pc:sldChg chg="modSp">
        <pc:chgData name="Helmy,Ahmed" userId="S::helmy@ufl.edu::e14fac14-fb73-4876-b4d9-3dc30d086231" providerId="AD" clId="Web-{BDEC6CCD-F205-4951-9FBE-F6C29F2E4199}" dt="2018-04-11T00:17:14.182" v="230"/>
        <pc:sldMkLst>
          <pc:docMk/>
          <pc:sldMk cId="3481360362" sldId="404"/>
        </pc:sldMkLst>
        <pc:spChg chg="mod">
          <ac:chgData name="Helmy,Ahmed" userId="S::helmy@ufl.edu::e14fac14-fb73-4876-b4d9-3dc30d086231" providerId="AD" clId="Web-{BDEC6CCD-F205-4951-9FBE-F6C29F2E4199}" dt="2018-04-11T00:17:14.182" v="230"/>
          <ac:spMkLst>
            <pc:docMk/>
            <pc:sldMk cId="3481360362" sldId="404"/>
            <ac:spMk id="9" creationId="{1DBAFD15-5774-47AB-B170-B18B237D9300}"/>
          </ac:spMkLst>
        </pc:spChg>
      </pc:sldChg>
      <pc:sldChg chg="modSp">
        <pc:chgData name="Helmy,Ahmed" userId="S::helmy@ufl.edu::e14fac14-fb73-4876-b4d9-3dc30d086231" providerId="AD" clId="Web-{BDEC6CCD-F205-4951-9FBE-F6C29F2E4199}" dt="2018-04-11T00:12:38.299" v="225"/>
        <pc:sldMkLst>
          <pc:docMk/>
          <pc:sldMk cId="2487095736" sldId="422"/>
        </pc:sldMkLst>
        <pc:spChg chg="mod">
          <ac:chgData name="Helmy,Ahmed" userId="S::helmy@ufl.edu::e14fac14-fb73-4876-b4d9-3dc30d086231" providerId="AD" clId="Web-{BDEC6CCD-F205-4951-9FBE-F6C29F2E4199}" dt="2018-04-11T00:12:10.079" v="215"/>
          <ac:spMkLst>
            <pc:docMk/>
            <pc:sldMk cId="2487095736" sldId="422"/>
            <ac:spMk id="4" creationId="{9AFBAA4A-BCCC-46FB-9D3B-BC4B09C33A74}"/>
          </ac:spMkLst>
        </pc:spChg>
        <pc:spChg chg="mod">
          <ac:chgData name="Helmy,Ahmed" userId="S::helmy@ufl.edu::e14fac14-fb73-4876-b4d9-3dc30d086231" providerId="AD" clId="Web-{BDEC6CCD-F205-4951-9FBE-F6C29F2E4199}" dt="2018-04-11T00:11:29.344" v="211"/>
          <ac:spMkLst>
            <pc:docMk/>
            <pc:sldMk cId="2487095736" sldId="422"/>
            <ac:spMk id="5" creationId="{44B7C032-3DBD-4462-800B-F043975ACBC9}"/>
          </ac:spMkLst>
        </pc:spChg>
        <pc:spChg chg="mod">
          <ac:chgData name="Helmy,Ahmed" userId="S::helmy@ufl.edu::e14fac14-fb73-4876-b4d9-3dc30d086231" providerId="AD" clId="Web-{BDEC6CCD-F205-4951-9FBE-F6C29F2E4199}" dt="2018-04-11T00:12:38.299" v="225"/>
          <ac:spMkLst>
            <pc:docMk/>
            <pc:sldMk cId="2487095736" sldId="422"/>
            <ac:spMk id="8" creationId="{C255A98F-6065-48C0-8B0D-6CE7BD2F62D1}"/>
          </ac:spMkLst>
        </pc:spChg>
      </pc:sldChg>
      <pc:sldChg chg="addSp delSp modSp">
        <pc:chgData name="Helmy,Ahmed" userId="S::helmy@ufl.edu::e14fac14-fb73-4876-b4d9-3dc30d086231" providerId="AD" clId="Web-{BDEC6CCD-F205-4951-9FBE-F6C29F2E4199}" dt="2018-04-10T23:27:49.941" v="107"/>
        <pc:sldMkLst>
          <pc:docMk/>
          <pc:sldMk cId="2137286234" sldId="455"/>
        </pc:sldMkLst>
        <pc:spChg chg="add del mod">
          <ac:chgData name="Helmy,Ahmed" userId="S::helmy@ufl.edu::e14fac14-fb73-4876-b4d9-3dc30d086231" providerId="AD" clId="Web-{BDEC6CCD-F205-4951-9FBE-F6C29F2E4199}" dt="2018-04-10T23:27:49.941" v="107"/>
          <ac:spMkLst>
            <pc:docMk/>
            <pc:sldMk cId="2137286234" sldId="455"/>
            <ac:spMk id="10" creationId="{650B55BB-ED15-4CB8-BBD3-9D52EA514297}"/>
          </ac:spMkLst>
        </pc:spChg>
        <pc:spChg chg="add mod">
          <ac:chgData name="Helmy,Ahmed" userId="S::helmy@ufl.edu::e14fac14-fb73-4876-b4d9-3dc30d086231" providerId="AD" clId="Web-{BDEC6CCD-F205-4951-9FBE-F6C29F2E4199}" dt="2018-04-10T23:27:10.331" v="94"/>
          <ac:spMkLst>
            <pc:docMk/>
            <pc:sldMk cId="2137286234" sldId="455"/>
            <ac:spMk id="11" creationId="{9779228C-620A-4CCD-A923-6242FD387B3E}"/>
          </ac:spMkLst>
        </pc:spChg>
        <pc:spChg chg="add mod">
          <ac:chgData name="Helmy,Ahmed" userId="S::helmy@ufl.edu::e14fac14-fb73-4876-b4d9-3dc30d086231" providerId="AD" clId="Web-{BDEC6CCD-F205-4951-9FBE-F6C29F2E4199}" dt="2018-04-10T23:27:29.925" v="101"/>
          <ac:spMkLst>
            <pc:docMk/>
            <pc:sldMk cId="2137286234" sldId="455"/>
            <ac:spMk id="12" creationId="{84E383F7-F3AA-4096-A888-D998F1DA07DF}"/>
          </ac:spMkLst>
        </pc:spChg>
        <pc:picChg chg="mod">
          <ac:chgData name="Helmy,Ahmed" userId="S::helmy@ufl.edu::e14fac14-fb73-4876-b4d9-3dc30d086231" providerId="AD" clId="Web-{BDEC6CCD-F205-4951-9FBE-F6C29F2E4199}" dt="2018-04-10T23:24:36.420" v="64"/>
          <ac:picMkLst>
            <pc:docMk/>
            <pc:sldMk cId="2137286234" sldId="455"/>
            <ac:picMk id="6" creationId="{D76E6EC3-96CC-49D8-A683-AA612D4754F6}"/>
          </ac:picMkLst>
        </pc:picChg>
        <pc:cxnChg chg="add mod">
          <ac:chgData name="Helmy,Ahmed" userId="S::helmy@ufl.edu::e14fac14-fb73-4876-b4d9-3dc30d086231" providerId="AD" clId="Web-{BDEC6CCD-F205-4951-9FBE-F6C29F2E4199}" dt="2018-04-10T23:24:20.155" v="60"/>
          <ac:cxnSpMkLst>
            <pc:docMk/>
            <pc:sldMk cId="2137286234" sldId="455"/>
            <ac:cxnSpMk id="5" creationId="{605BAF3F-23FD-4552-A238-F6435D0D335A}"/>
          </ac:cxnSpMkLst>
        </pc:cxnChg>
        <pc:cxnChg chg="add mod">
          <ac:chgData name="Helmy,Ahmed" userId="S::helmy@ufl.edu::e14fac14-fb73-4876-b4d9-3dc30d086231" providerId="AD" clId="Web-{BDEC6CCD-F205-4951-9FBE-F6C29F2E4199}" dt="2018-04-10T23:24:42.967" v="66"/>
          <ac:cxnSpMkLst>
            <pc:docMk/>
            <pc:sldMk cId="2137286234" sldId="455"/>
            <ac:cxnSpMk id="9" creationId="{3B40BB4D-CADA-4FCD-9BC8-AAB91124AF34}"/>
          </ac:cxnSpMkLst>
        </pc:cxnChg>
      </pc:sldChg>
      <pc:sldChg chg="modSp">
        <pc:chgData name="Helmy,Ahmed" userId="S::helmy@ufl.edu::e14fac14-fb73-4876-b4d9-3dc30d086231" providerId="AD" clId="Web-{BDEC6CCD-F205-4951-9FBE-F6C29F2E4199}" dt="2018-04-11T00:01:07.593" v="182"/>
        <pc:sldMkLst>
          <pc:docMk/>
          <pc:sldMk cId="3030784456" sldId="457"/>
        </pc:sldMkLst>
        <pc:spChg chg="mod">
          <ac:chgData name="Helmy,Ahmed" userId="S::helmy@ufl.edu::e14fac14-fb73-4876-b4d9-3dc30d086231" providerId="AD" clId="Web-{BDEC6CCD-F205-4951-9FBE-F6C29F2E4199}" dt="2018-04-11T00:01:07.593" v="182"/>
          <ac:spMkLst>
            <pc:docMk/>
            <pc:sldMk cId="3030784456" sldId="457"/>
            <ac:spMk id="2" creationId="{CD2EB832-71C0-44E0-8618-7D137A6ED782}"/>
          </ac:spMkLst>
        </pc:spChg>
        <pc:spChg chg="mod">
          <ac:chgData name="Helmy,Ahmed" userId="S::helmy@ufl.edu::e14fac14-fb73-4876-b4d9-3dc30d086231" providerId="AD" clId="Web-{BDEC6CCD-F205-4951-9FBE-F6C29F2E4199}" dt="2018-04-10T23:43:47.578" v="155"/>
          <ac:spMkLst>
            <pc:docMk/>
            <pc:sldMk cId="3030784456" sldId="457"/>
            <ac:spMk id="5" creationId="{1DBAFD15-5774-47AB-B170-B18B237D93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tint val="58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c:f>
              <c:numCache>
                <c:formatCode>General</c:formatCode>
                <c:ptCount val="1"/>
                <c:pt idx="0">
                  <c:v>65</c:v>
                </c:pt>
              </c:numCache>
            </c:numRef>
          </c:val>
          <c:extLst>
            <c:ext xmlns:c16="http://schemas.microsoft.com/office/drawing/2014/chart" uri="{C3380CC4-5D6E-409C-BE32-E72D297353CC}">
              <c16:uniqueId val="{00000000-6122-4406-81D8-10EAD6B672AD}"/>
            </c:ext>
          </c:extLst>
        </c:ser>
        <c:ser>
          <c:idx val="1"/>
          <c:order val="1"/>
          <c:spPr>
            <a:solidFill>
              <a:schemeClr val="accent1">
                <a:tint val="86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79</c:v>
                </c:pt>
              </c:numCache>
            </c:numRef>
          </c:val>
          <c:extLst>
            <c:ext xmlns:c16="http://schemas.microsoft.com/office/drawing/2014/chart" uri="{C3380CC4-5D6E-409C-BE32-E72D297353CC}">
              <c16:uniqueId val="{00000001-6122-4406-81D8-10EAD6B672AD}"/>
            </c:ext>
          </c:extLst>
        </c:ser>
        <c:ser>
          <c:idx val="2"/>
          <c:order val="2"/>
          <c:spPr>
            <a:solidFill>
              <a:schemeClr val="accent1">
                <a:shade val="86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c:f>
              <c:numCache>
                <c:formatCode>General</c:formatCode>
                <c:ptCount val="1"/>
                <c:pt idx="0">
                  <c:v>81</c:v>
                </c:pt>
              </c:numCache>
            </c:numRef>
          </c:val>
          <c:extLst>
            <c:ext xmlns:c16="http://schemas.microsoft.com/office/drawing/2014/chart" uri="{C3380CC4-5D6E-409C-BE32-E72D297353CC}">
              <c16:uniqueId val="{00000002-6122-4406-81D8-10EAD6B672AD}"/>
            </c:ext>
          </c:extLst>
        </c:ser>
        <c:ser>
          <c:idx val="3"/>
          <c:order val="3"/>
          <c:spPr>
            <a:solidFill>
              <a:schemeClr val="accent1">
                <a:shade val="58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c:f>
              <c:numCache>
                <c:formatCode>General</c:formatCode>
                <c:ptCount val="1"/>
                <c:pt idx="0">
                  <c:v>86</c:v>
                </c:pt>
              </c:numCache>
            </c:numRef>
          </c:val>
          <c:extLst>
            <c:ext xmlns:c16="http://schemas.microsoft.com/office/drawing/2014/chart" uri="{C3380CC4-5D6E-409C-BE32-E72D297353CC}">
              <c16:uniqueId val="{00000003-6122-4406-81D8-10EAD6B672AD}"/>
            </c:ext>
          </c:extLst>
        </c:ser>
        <c:dLbls>
          <c:showLegendKey val="0"/>
          <c:showVal val="0"/>
          <c:showCatName val="0"/>
          <c:showSerName val="0"/>
          <c:showPercent val="0"/>
          <c:showBubbleSize val="0"/>
        </c:dLbls>
        <c:gapWidth val="219"/>
        <c:overlap val="-27"/>
        <c:axId val="367766352"/>
        <c:axId val="366924656"/>
      </c:barChart>
      <c:catAx>
        <c:axId val="367766352"/>
        <c:scaling>
          <c:orientation val="minMax"/>
        </c:scaling>
        <c:delete val="1"/>
        <c:axPos val="b"/>
        <c:numFmt formatCode="General" sourceLinked="1"/>
        <c:majorTickMark val="none"/>
        <c:minorTickMark val="none"/>
        <c:tickLblPos val="nextTo"/>
        <c:crossAx val="366924656"/>
        <c:crosses val="autoZero"/>
        <c:auto val="1"/>
        <c:lblAlgn val="ctr"/>
        <c:lblOffset val="100"/>
        <c:noMultiLvlLbl val="0"/>
      </c:catAx>
      <c:valAx>
        <c:axId val="366924656"/>
        <c:scaling>
          <c:orientation val="minMax"/>
          <c:max val="100"/>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00529B"/>
                    </a:solidFill>
                    <a:latin typeface="+mn-lt"/>
                    <a:ea typeface="+mn-ea"/>
                    <a:cs typeface="+mn-cs"/>
                  </a:defRPr>
                </a:pPr>
                <a:r>
                  <a:rPr lang="en-US" dirty="0"/>
                  <a:t>Accuracy (%)</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00529B"/>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529B"/>
                </a:solidFill>
                <a:latin typeface="+mn-lt"/>
                <a:ea typeface="+mn-ea"/>
                <a:cs typeface="+mn-cs"/>
              </a:defRPr>
            </a:pPr>
            <a:endParaRPr lang="en-US"/>
          </a:p>
        </c:txPr>
        <c:crossAx val="3677663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800">
          <a:solidFill>
            <a:srgbClr val="00529B"/>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tint val="58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c:f>
              <c:numCache>
                <c:formatCode>General</c:formatCode>
                <c:ptCount val="1"/>
                <c:pt idx="0">
                  <c:v>65</c:v>
                </c:pt>
              </c:numCache>
            </c:numRef>
          </c:val>
          <c:extLst>
            <c:ext xmlns:c16="http://schemas.microsoft.com/office/drawing/2014/chart" uri="{C3380CC4-5D6E-409C-BE32-E72D297353CC}">
              <c16:uniqueId val="{00000000-EC67-4A73-89C6-B7FF423810AB}"/>
            </c:ext>
          </c:extLst>
        </c:ser>
        <c:ser>
          <c:idx val="1"/>
          <c:order val="1"/>
          <c:spPr>
            <a:solidFill>
              <a:schemeClr val="accent1">
                <a:tint val="86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79</c:v>
                </c:pt>
              </c:numCache>
            </c:numRef>
          </c:val>
          <c:extLst>
            <c:ext xmlns:c16="http://schemas.microsoft.com/office/drawing/2014/chart" uri="{C3380CC4-5D6E-409C-BE32-E72D297353CC}">
              <c16:uniqueId val="{00000001-EC67-4A73-89C6-B7FF423810AB}"/>
            </c:ext>
          </c:extLst>
        </c:ser>
        <c:ser>
          <c:idx val="2"/>
          <c:order val="2"/>
          <c:spPr>
            <a:solidFill>
              <a:schemeClr val="accent1">
                <a:shade val="86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c:f>
              <c:numCache>
                <c:formatCode>General</c:formatCode>
                <c:ptCount val="1"/>
                <c:pt idx="0">
                  <c:v>81</c:v>
                </c:pt>
              </c:numCache>
            </c:numRef>
          </c:val>
          <c:extLst>
            <c:ext xmlns:c16="http://schemas.microsoft.com/office/drawing/2014/chart" uri="{C3380CC4-5D6E-409C-BE32-E72D297353CC}">
              <c16:uniqueId val="{00000002-EC67-4A73-89C6-B7FF423810AB}"/>
            </c:ext>
          </c:extLst>
        </c:ser>
        <c:ser>
          <c:idx val="3"/>
          <c:order val="3"/>
          <c:spPr>
            <a:solidFill>
              <a:schemeClr val="accent1">
                <a:shade val="58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c:f>
              <c:numCache>
                <c:formatCode>General</c:formatCode>
                <c:ptCount val="1"/>
                <c:pt idx="0">
                  <c:v>86</c:v>
                </c:pt>
              </c:numCache>
            </c:numRef>
          </c:val>
          <c:extLst>
            <c:ext xmlns:c16="http://schemas.microsoft.com/office/drawing/2014/chart" uri="{C3380CC4-5D6E-409C-BE32-E72D297353CC}">
              <c16:uniqueId val="{00000003-EC67-4A73-89C6-B7FF423810AB}"/>
            </c:ext>
          </c:extLst>
        </c:ser>
        <c:dLbls>
          <c:showLegendKey val="0"/>
          <c:showVal val="0"/>
          <c:showCatName val="0"/>
          <c:showSerName val="0"/>
          <c:showPercent val="0"/>
          <c:showBubbleSize val="0"/>
        </c:dLbls>
        <c:gapWidth val="219"/>
        <c:overlap val="-27"/>
        <c:axId val="367766352"/>
        <c:axId val="366924656"/>
      </c:barChart>
      <c:catAx>
        <c:axId val="367766352"/>
        <c:scaling>
          <c:orientation val="minMax"/>
        </c:scaling>
        <c:delete val="1"/>
        <c:axPos val="b"/>
        <c:numFmt formatCode="General" sourceLinked="1"/>
        <c:majorTickMark val="none"/>
        <c:minorTickMark val="none"/>
        <c:tickLblPos val="nextTo"/>
        <c:crossAx val="366924656"/>
        <c:crosses val="autoZero"/>
        <c:auto val="1"/>
        <c:lblAlgn val="ctr"/>
        <c:lblOffset val="100"/>
        <c:noMultiLvlLbl val="0"/>
      </c:catAx>
      <c:valAx>
        <c:axId val="3669246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67766352"/>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63397-1EDD-4F0F-8A45-0E81A46AD87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E54CC3F-A9EF-4D22-8269-A7761BB91F97}">
      <dgm:prSet phldrT="[Text]" custT="1"/>
      <dgm:spPr/>
      <dgm:t>
        <a:bodyPr/>
        <a:lstStyle/>
        <a:p>
          <a:r>
            <a:rPr lang="en-US" sz="1600" dirty="0"/>
            <a:t>Data</a:t>
          </a:r>
        </a:p>
      </dgm:t>
    </dgm:pt>
    <dgm:pt modelId="{AE5CF20F-161E-448F-BACE-6D7D451E0FB8}" type="parTrans" cxnId="{45A539AC-B49B-4C92-BE36-A4F50FD9DDD8}">
      <dgm:prSet/>
      <dgm:spPr/>
      <dgm:t>
        <a:bodyPr/>
        <a:lstStyle/>
        <a:p>
          <a:endParaRPr lang="en-US" sz="2000"/>
        </a:p>
      </dgm:t>
    </dgm:pt>
    <dgm:pt modelId="{E87957E0-3677-47DD-8FAA-720A41568D2E}" type="sibTrans" cxnId="{45A539AC-B49B-4C92-BE36-A4F50FD9DDD8}">
      <dgm:prSet/>
      <dgm:spPr/>
      <dgm:t>
        <a:bodyPr/>
        <a:lstStyle/>
        <a:p>
          <a:endParaRPr lang="en-US" sz="2000"/>
        </a:p>
      </dgm:t>
    </dgm:pt>
    <dgm:pt modelId="{9F0A3F6C-D4BB-424B-B2D3-58E26A1E62A7}">
      <dgm:prSet phldrT="[Text]" custT="1"/>
      <dgm:spPr/>
      <dgm:t>
        <a:bodyPr/>
        <a:lstStyle/>
        <a:p>
          <a:r>
            <a:rPr lang="en-US" sz="1600" dirty="0"/>
            <a:t>WLAN Traces</a:t>
          </a:r>
        </a:p>
      </dgm:t>
    </dgm:pt>
    <dgm:pt modelId="{C0D86123-036D-4928-8E01-05E2088D5843}" type="parTrans" cxnId="{FB2F43FC-A323-4025-BE60-29B5665C2B56}">
      <dgm:prSet/>
      <dgm:spPr/>
      <dgm:t>
        <a:bodyPr/>
        <a:lstStyle/>
        <a:p>
          <a:endParaRPr lang="en-US" sz="2000"/>
        </a:p>
      </dgm:t>
    </dgm:pt>
    <dgm:pt modelId="{1489F34D-8C31-4A10-9C92-621299E7A9A0}" type="sibTrans" cxnId="{FB2F43FC-A323-4025-BE60-29B5665C2B56}">
      <dgm:prSet/>
      <dgm:spPr/>
      <dgm:t>
        <a:bodyPr/>
        <a:lstStyle/>
        <a:p>
          <a:endParaRPr lang="en-US" sz="2000"/>
        </a:p>
      </dgm:t>
    </dgm:pt>
    <dgm:pt modelId="{19954A4F-1E79-401A-96D3-7BC7AA8B2F8F}">
      <dgm:prSet phldrT="[Text]" custT="1"/>
      <dgm:spPr/>
      <dgm:t>
        <a:bodyPr/>
        <a:lstStyle/>
        <a:p>
          <a:r>
            <a:rPr lang="en-US" sz="1600" dirty="0"/>
            <a:t>NetFlow</a:t>
          </a:r>
        </a:p>
      </dgm:t>
    </dgm:pt>
    <dgm:pt modelId="{892E630F-7751-4495-9E9C-3A2B2D635E01}" type="parTrans" cxnId="{E0DB02B1-B900-4342-8A01-A6D869FDD32D}">
      <dgm:prSet/>
      <dgm:spPr/>
      <dgm:t>
        <a:bodyPr/>
        <a:lstStyle/>
        <a:p>
          <a:endParaRPr lang="en-US" sz="2000"/>
        </a:p>
      </dgm:t>
    </dgm:pt>
    <dgm:pt modelId="{C418DA0E-9B1F-4645-9A33-99FF9E2D04FA}" type="sibTrans" cxnId="{E0DB02B1-B900-4342-8A01-A6D869FDD32D}">
      <dgm:prSet/>
      <dgm:spPr/>
      <dgm:t>
        <a:bodyPr/>
        <a:lstStyle/>
        <a:p>
          <a:endParaRPr lang="en-US" sz="2000"/>
        </a:p>
      </dgm:t>
    </dgm:pt>
    <dgm:pt modelId="{A70ED33D-900E-4643-B7CB-87E14131287D}">
      <dgm:prSet phldrT="[Text]" custT="1"/>
      <dgm:spPr/>
      <dgm:t>
        <a:bodyPr/>
        <a:lstStyle/>
        <a:p>
          <a:r>
            <a:rPr lang="en-US" sz="1600" dirty="0"/>
            <a:t>Analysis</a:t>
          </a:r>
        </a:p>
      </dgm:t>
    </dgm:pt>
    <dgm:pt modelId="{F2A9B330-353B-4948-8225-DDB9169EEEC0}" type="parTrans" cxnId="{252D4608-E054-4939-A908-1DBFC55E27AD}">
      <dgm:prSet/>
      <dgm:spPr/>
      <dgm:t>
        <a:bodyPr/>
        <a:lstStyle/>
        <a:p>
          <a:endParaRPr lang="en-US" sz="2000"/>
        </a:p>
      </dgm:t>
    </dgm:pt>
    <dgm:pt modelId="{1616A7CA-AF2C-4C31-BEF3-E21EBD3B1A24}" type="sibTrans" cxnId="{252D4608-E054-4939-A908-1DBFC55E27AD}">
      <dgm:prSet/>
      <dgm:spPr/>
      <dgm:t>
        <a:bodyPr/>
        <a:lstStyle/>
        <a:p>
          <a:endParaRPr lang="en-US" sz="2000"/>
        </a:p>
      </dgm:t>
    </dgm:pt>
    <dgm:pt modelId="{DB969F0E-B12C-4BF9-BB15-A726D7D859A1}">
      <dgm:prSet phldrT="[Text]" custT="1"/>
      <dgm:spPr/>
      <dgm:t>
        <a:bodyPr/>
        <a:lstStyle/>
        <a:p>
          <a:r>
            <a:rPr lang="en-US" sz="1600" dirty="0"/>
            <a:t>Cellos vs Flutes</a:t>
          </a:r>
        </a:p>
      </dgm:t>
    </dgm:pt>
    <dgm:pt modelId="{19C38F9B-8CF8-48DB-B8EC-F0CC11E171CA}" type="parTrans" cxnId="{160BA1F2-4EAF-46CF-A7BB-3F89E82E6612}">
      <dgm:prSet/>
      <dgm:spPr/>
      <dgm:t>
        <a:bodyPr/>
        <a:lstStyle/>
        <a:p>
          <a:endParaRPr lang="en-US" sz="2000"/>
        </a:p>
      </dgm:t>
    </dgm:pt>
    <dgm:pt modelId="{1943B4FB-8117-4976-B3ED-04111F7034FA}" type="sibTrans" cxnId="{160BA1F2-4EAF-46CF-A7BB-3F89E82E6612}">
      <dgm:prSet/>
      <dgm:spPr/>
      <dgm:t>
        <a:bodyPr/>
        <a:lstStyle/>
        <a:p>
          <a:endParaRPr lang="en-US" sz="2000"/>
        </a:p>
      </dgm:t>
    </dgm:pt>
    <dgm:pt modelId="{3C6EAF6C-63D3-419B-AA24-4974BF81D745}">
      <dgm:prSet phldrT="[Text]" custT="1"/>
      <dgm:spPr/>
      <dgm:t>
        <a:bodyPr/>
        <a:lstStyle/>
        <a:p>
          <a:r>
            <a:rPr lang="en-US" sz="1600" dirty="0"/>
            <a:t>Spatio-Temporal Characteristics</a:t>
          </a:r>
        </a:p>
      </dgm:t>
    </dgm:pt>
    <dgm:pt modelId="{4F738CCF-6B1F-485D-B24A-626C218935C0}" type="parTrans" cxnId="{3CC3E09B-88D2-4D91-A684-B3AFC4B1CC2D}">
      <dgm:prSet/>
      <dgm:spPr/>
      <dgm:t>
        <a:bodyPr/>
        <a:lstStyle/>
        <a:p>
          <a:endParaRPr lang="en-US" sz="2000"/>
        </a:p>
      </dgm:t>
    </dgm:pt>
    <dgm:pt modelId="{30D0849A-45F4-47DE-8FA7-A8D059F203E9}" type="sibTrans" cxnId="{3CC3E09B-88D2-4D91-A684-B3AFC4B1CC2D}">
      <dgm:prSet/>
      <dgm:spPr/>
      <dgm:t>
        <a:bodyPr/>
        <a:lstStyle/>
        <a:p>
          <a:endParaRPr lang="en-US" sz="2000"/>
        </a:p>
      </dgm:t>
    </dgm:pt>
    <dgm:pt modelId="{852752B4-DA48-40A0-8FFF-4E5CD1710F2F}">
      <dgm:prSet phldrT="[Text]" custT="1"/>
      <dgm:spPr/>
      <dgm:t>
        <a:bodyPr/>
        <a:lstStyle/>
        <a:p>
          <a:r>
            <a:rPr lang="en-US" sz="1600" dirty="0"/>
            <a:t>Modeling</a:t>
          </a:r>
        </a:p>
      </dgm:t>
    </dgm:pt>
    <dgm:pt modelId="{CBD2C16F-F77E-445B-8E63-ED36646B47D0}" type="parTrans" cxnId="{2357358A-DDD4-4654-BE27-962CE242C009}">
      <dgm:prSet/>
      <dgm:spPr/>
      <dgm:t>
        <a:bodyPr/>
        <a:lstStyle/>
        <a:p>
          <a:endParaRPr lang="en-US" sz="2000"/>
        </a:p>
      </dgm:t>
    </dgm:pt>
    <dgm:pt modelId="{47CF74F5-EA61-44CE-8CFF-902C67B6FBCF}" type="sibTrans" cxnId="{2357358A-DDD4-4654-BE27-962CE242C009}">
      <dgm:prSet/>
      <dgm:spPr/>
      <dgm:t>
        <a:bodyPr/>
        <a:lstStyle/>
        <a:p>
          <a:endParaRPr lang="en-US" sz="2000"/>
        </a:p>
      </dgm:t>
    </dgm:pt>
    <dgm:pt modelId="{0931D176-C7FB-4C43-B927-A1F43C451926}">
      <dgm:prSet phldrT="[Text]" custT="1"/>
      <dgm:spPr/>
      <dgm:t>
        <a:bodyPr/>
        <a:lstStyle/>
        <a:p>
          <a:r>
            <a:rPr lang="en-US" sz="1600" dirty="0"/>
            <a:t>Mobility &amp; Traffic feature extraction</a:t>
          </a:r>
        </a:p>
      </dgm:t>
    </dgm:pt>
    <dgm:pt modelId="{CC8E8BDB-3144-46C1-968E-2D06D73190FE}" type="parTrans" cxnId="{E4AB35D9-FD8A-4FFB-85CA-5CC459655F64}">
      <dgm:prSet/>
      <dgm:spPr/>
      <dgm:t>
        <a:bodyPr/>
        <a:lstStyle/>
        <a:p>
          <a:endParaRPr lang="en-US" sz="2000"/>
        </a:p>
      </dgm:t>
    </dgm:pt>
    <dgm:pt modelId="{9C70CE8F-8D40-438A-8CB5-35311A7E0AAB}" type="sibTrans" cxnId="{E4AB35D9-FD8A-4FFB-85CA-5CC459655F64}">
      <dgm:prSet/>
      <dgm:spPr/>
      <dgm:t>
        <a:bodyPr/>
        <a:lstStyle/>
        <a:p>
          <a:endParaRPr lang="en-US" sz="2000"/>
        </a:p>
      </dgm:t>
    </dgm:pt>
    <dgm:pt modelId="{B5025264-4721-441B-8548-8B4E1AF6C8F5}">
      <dgm:prSet phldrT="[Text]" custT="1"/>
      <dgm:spPr/>
      <dgm:t>
        <a:bodyPr/>
        <a:lstStyle/>
        <a:p>
          <a:r>
            <a:rPr lang="en-US" sz="1600" dirty="0"/>
            <a:t>Correlations</a:t>
          </a:r>
        </a:p>
      </dgm:t>
    </dgm:pt>
    <dgm:pt modelId="{4C154718-966A-47D4-8433-F62774E24D1D}" type="parTrans" cxnId="{3317EC19-CD00-47A3-B38A-C0B040A3B28D}">
      <dgm:prSet/>
      <dgm:spPr/>
      <dgm:t>
        <a:bodyPr/>
        <a:lstStyle/>
        <a:p>
          <a:endParaRPr lang="en-US" sz="2000"/>
        </a:p>
      </dgm:t>
    </dgm:pt>
    <dgm:pt modelId="{4741BB29-56B7-4530-86E4-D1DA376372FC}" type="sibTrans" cxnId="{3317EC19-CD00-47A3-B38A-C0B040A3B28D}">
      <dgm:prSet/>
      <dgm:spPr/>
      <dgm:t>
        <a:bodyPr/>
        <a:lstStyle/>
        <a:p>
          <a:endParaRPr lang="en-US" sz="2000"/>
        </a:p>
      </dgm:t>
    </dgm:pt>
    <dgm:pt modelId="{3A2D2574-C66F-4DE9-8F70-FEE37677C18C}">
      <dgm:prSet phldrT="[Text]" custT="1"/>
      <dgm:spPr/>
      <dgm:t>
        <a:bodyPr/>
        <a:lstStyle/>
        <a:p>
          <a:r>
            <a:rPr lang="en-US" sz="1600" dirty="0"/>
            <a:t>Device Classes</a:t>
          </a:r>
        </a:p>
      </dgm:t>
    </dgm:pt>
    <dgm:pt modelId="{1591ACFB-6E61-4923-ACD5-EA847F2F71C2}" type="parTrans" cxnId="{DAB6149E-4EF2-462D-81BD-3BDC2224999A}">
      <dgm:prSet/>
      <dgm:spPr/>
      <dgm:t>
        <a:bodyPr/>
        <a:lstStyle/>
        <a:p>
          <a:endParaRPr lang="en-US" sz="2000"/>
        </a:p>
      </dgm:t>
    </dgm:pt>
    <dgm:pt modelId="{63C261B6-2D9E-47F2-B7F7-E31182C0D6D8}" type="sibTrans" cxnId="{DAB6149E-4EF2-462D-81BD-3BDC2224999A}">
      <dgm:prSet/>
      <dgm:spPr/>
      <dgm:t>
        <a:bodyPr/>
        <a:lstStyle/>
        <a:p>
          <a:endParaRPr lang="en-US" sz="2000"/>
        </a:p>
      </dgm:t>
    </dgm:pt>
    <dgm:pt modelId="{00904C6D-7343-4BE1-9628-D9006AADAF9C}">
      <dgm:prSet phldrT="[Text]" custT="1"/>
      <dgm:spPr/>
      <dgm:t>
        <a:bodyPr/>
        <a:lstStyle/>
        <a:p>
          <a:endParaRPr lang="en-US" sz="1600" dirty="0"/>
        </a:p>
      </dgm:t>
    </dgm:pt>
    <dgm:pt modelId="{390848C8-9681-4DB0-8521-F1B782A1241C}" type="parTrans" cxnId="{4185A72A-1BE6-4FFD-9F55-BC72E709E03A}">
      <dgm:prSet/>
      <dgm:spPr/>
      <dgm:t>
        <a:bodyPr/>
        <a:lstStyle/>
        <a:p>
          <a:endParaRPr lang="en-US" sz="2000"/>
        </a:p>
      </dgm:t>
    </dgm:pt>
    <dgm:pt modelId="{7803B69E-AF0E-4662-A4FD-14D925C5A2F4}" type="sibTrans" cxnId="{4185A72A-1BE6-4FFD-9F55-BC72E709E03A}">
      <dgm:prSet/>
      <dgm:spPr/>
      <dgm:t>
        <a:bodyPr/>
        <a:lstStyle/>
        <a:p>
          <a:endParaRPr lang="en-US" sz="2000"/>
        </a:p>
      </dgm:t>
    </dgm:pt>
    <dgm:pt modelId="{D295D94E-2A0A-4984-A6AB-F77F5705124D}">
      <dgm:prSet phldrT="[Text]" custT="1"/>
      <dgm:spPr/>
      <dgm:t>
        <a:bodyPr/>
        <a:lstStyle/>
        <a:p>
          <a:r>
            <a:rPr lang="en-US" sz="1600" dirty="0"/>
            <a:t>DHCP</a:t>
          </a:r>
        </a:p>
      </dgm:t>
    </dgm:pt>
    <dgm:pt modelId="{573345F9-492E-4D57-B26F-8CD642414CFF}" type="parTrans" cxnId="{D8AF3A79-8132-4A63-80A4-24691EDC2856}">
      <dgm:prSet/>
      <dgm:spPr/>
      <dgm:t>
        <a:bodyPr/>
        <a:lstStyle/>
        <a:p>
          <a:endParaRPr lang="en-US" sz="2000"/>
        </a:p>
      </dgm:t>
    </dgm:pt>
    <dgm:pt modelId="{A8A8E650-9B87-4681-A8CB-6A53C110ED34}" type="sibTrans" cxnId="{D8AF3A79-8132-4A63-80A4-24691EDC2856}">
      <dgm:prSet/>
      <dgm:spPr/>
      <dgm:t>
        <a:bodyPr/>
        <a:lstStyle/>
        <a:p>
          <a:endParaRPr lang="en-US" sz="2000"/>
        </a:p>
      </dgm:t>
    </dgm:pt>
    <dgm:pt modelId="{62B6F11E-BBCA-4846-A773-BEA28BB99DC4}">
      <dgm:prSet phldrT="[Text]" custT="1"/>
      <dgm:spPr/>
      <dgm:t>
        <a:bodyPr/>
        <a:lstStyle/>
        <a:p>
          <a:r>
            <a:rPr lang="en-US" sz="1600" dirty="0"/>
            <a:t>Core (merged)</a:t>
          </a:r>
        </a:p>
      </dgm:t>
    </dgm:pt>
    <dgm:pt modelId="{CCC8E6CD-B042-4D13-9BEF-1E06169BEDE8}" type="parTrans" cxnId="{E74682F8-2875-4792-AEB8-25DAFAAC73DF}">
      <dgm:prSet/>
      <dgm:spPr/>
      <dgm:t>
        <a:bodyPr/>
        <a:lstStyle/>
        <a:p>
          <a:endParaRPr lang="en-US" sz="2000"/>
        </a:p>
      </dgm:t>
    </dgm:pt>
    <dgm:pt modelId="{8AA088AC-5301-4854-984E-465D71EDD800}" type="sibTrans" cxnId="{E74682F8-2875-4792-AEB8-25DAFAAC73DF}">
      <dgm:prSet/>
      <dgm:spPr/>
      <dgm:t>
        <a:bodyPr/>
        <a:lstStyle/>
        <a:p>
          <a:endParaRPr lang="en-US" sz="2000"/>
        </a:p>
      </dgm:t>
    </dgm:pt>
    <dgm:pt modelId="{EC1CC885-D81E-4958-BB33-F3E134862D8E}">
      <dgm:prSet phldrT="[Text]" custT="1"/>
      <dgm:spPr/>
      <dgm:t>
        <a:bodyPr/>
        <a:lstStyle/>
        <a:p>
          <a:r>
            <a:rPr lang="en-US" sz="1600" dirty="0"/>
            <a:t>Traffic and Mobility Features</a:t>
          </a:r>
        </a:p>
      </dgm:t>
    </dgm:pt>
    <dgm:pt modelId="{1FE0EFB3-ACF5-4C60-9186-FAC1B2354154}" type="parTrans" cxnId="{ADA210F9-38D7-4A9F-8CE5-7E3DFD055471}">
      <dgm:prSet/>
      <dgm:spPr/>
      <dgm:t>
        <a:bodyPr/>
        <a:lstStyle/>
        <a:p>
          <a:endParaRPr lang="en-US" sz="2000"/>
        </a:p>
      </dgm:t>
    </dgm:pt>
    <dgm:pt modelId="{20D4283C-4577-4583-B411-0047B536FFB3}" type="sibTrans" cxnId="{ADA210F9-38D7-4A9F-8CE5-7E3DFD055471}">
      <dgm:prSet/>
      <dgm:spPr/>
      <dgm:t>
        <a:bodyPr/>
        <a:lstStyle/>
        <a:p>
          <a:endParaRPr lang="en-US" sz="2000"/>
        </a:p>
      </dgm:t>
    </dgm:pt>
    <dgm:pt modelId="{601EB1EA-0B06-407F-BECE-472087370370}">
      <dgm:prSet phldrT="[Text]" custT="1"/>
      <dgm:spPr/>
      <dgm:t>
        <a:bodyPr/>
        <a:lstStyle/>
        <a:p>
          <a:r>
            <a:rPr lang="en-US" sz="1600" dirty="0"/>
            <a:t>Mixture Models and Synthesis</a:t>
          </a:r>
        </a:p>
      </dgm:t>
    </dgm:pt>
    <dgm:pt modelId="{A7C39D7F-353E-407D-8BAC-3179E9FEDDAC}" type="parTrans" cxnId="{15369B43-036D-4FE3-8DA7-E774A25FB59E}">
      <dgm:prSet/>
      <dgm:spPr/>
      <dgm:t>
        <a:bodyPr/>
        <a:lstStyle/>
        <a:p>
          <a:endParaRPr lang="en-US" sz="2000"/>
        </a:p>
      </dgm:t>
    </dgm:pt>
    <dgm:pt modelId="{F5923C50-DB8F-42CB-9A78-FB6B4CC1B74C}" type="sibTrans" cxnId="{15369B43-036D-4FE3-8DA7-E774A25FB59E}">
      <dgm:prSet/>
      <dgm:spPr/>
      <dgm:t>
        <a:bodyPr/>
        <a:lstStyle/>
        <a:p>
          <a:endParaRPr lang="en-US" sz="2000"/>
        </a:p>
      </dgm:t>
    </dgm:pt>
    <dgm:pt modelId="{9D107570-93EA-48BC-85C1-B5CC6177AA53}" type="pres">
      <dgm:prSet presAssocID="{22A63397-1EDD-4F0F-8A45-0E81A46AD878}" presName="Name0" presStyleCnt="0">
        <dgm:presLayoutVars>
          <dgm:dir/>
          <dgm:animLvl val="lvl"/>
          <dgm:resizeHandles val="exact"/>
        </dgm:presLayoutVars>
      </dgm:prSet>
      <dgm:spPr/>
    </dgm:pt>
    <dgm:pt modelId="{596B10C7-AF74-4105-A86B-D49796E9C914}" type="pres">
      <dgm:prSet presAssocID="{0E54CC3F-A9EF-4D22-8269-A7761BB91F97}" presName="composite" presStyleCnt="0"/>
      <dgm:spPr/>
    </dgm:pt>
    <dgm:pt modelId="{F528B49C-0B4B-4C29-9F95-1DD2115737E3}" type="pres">
      <dgm:prSet presAssocID="{0E54CC3F-A9EF-4D22-8269-A7761BB91F97}" presName="parTx" presStyleLbl="alignNode1" presStyleIdx="0" presStyleCnt="3">
        <dgm:presLayoutVars>
          <dgm:chMax val="0"/>
          <dgm:chPref val="0"/>
          <dgm:bulletEnabled val="1"/>
        </dgm:presLayoutVars>
      </dgm:prSet>
      <dgm:spPr/>
    </dgm:pt>
    <dgm:pt modelId="{E40C6A8D-222E-4703-888F-AE50B0497CED}" type="pres">
      <dgm:prSet presAssocID="{0E54CC3F-A9EF-4D22-8269-A7761BB91F97}" presName="desTx" presStyleLbl="alignAccFollowNode1" presStyleIdx="0" presStyleCnt="3">
        <dgm:presLayoutVars>
          <dgm:bulletEnabled val="1"/>
        </dgm:presLayoutVars>
      </dgm:prSet>
      <dgm:spPr/>
    </dgm:pt>
    <dgm:pt modelId="{A7BEA9BD-07D9-4281-8162-3C208CA15649}" type="pres">
      <dgm:prSet presAssocID="{E87957E0-3677-47DD-8FAA-720A41568D2E}" presName="space" presStyleCnt="0"/>
      <dgm:spPr/>
    </dgm:pt>
    <dgm:pt modelId="{BAC62F8B-1E3C-4906-ADBA-BD25F4B436CC}" type="pres">
      <dgm:prSet presAssocID="{A70ED33D-900E-4643-B7CB-87E14131287D}" presName="composite" presStyleCnt="0"/>
      <dgm:spPr/>
    </dgm:pt>
    <dgm:pt modelId="{C4C8CB84-5567-4384-9DE6-730C57FD6E42}" type="pres">
      <dgm:prSet presAssocID="{A70ED33D-900E-4643-B7CB-87E14131287D}" presName="parTx" presStyleLbl="alignNode1" presStyleIdx="1" presStyleCnt="3">
        <dgm:presLayoutVars>
          <dgm:chMax val="0"/>
          <dgm:chPref val="0"/>
          <dgm:bulletEnabled val="1"/>
        </dgm:presLayoutVars>
      </dgm:prSet>
      <dgm:spPr/>
    </dgm:pt>
    <dgm:pt modelId="{DC45DE57-0D84-445E-A67F-C7C310573CB4}" type="pres">
      <dgm:prSet presAssocID="{A70ED33D-900E-4643-B7CB-87E14131287D}" presName="desTx" presStyleLbl="alignAccFollowNode1" presStyleIdx="1" presStyleCnt="3">
        <dgm:presLayoutVars>
          <dgm:bulletEnabled val="1"/>
        </dgm:presLayoutVars>
      </dgm:prSet>
      <dgm:spPr/>
    </dgm:pt>
    <dgm:pt modelId="{B07ED1EE-5DC0-462A-AE4E-08337A199A12}" type="pres">
      <dgm:prSet presAssocID="{1616A7CA-AF2C-4C31-BEF3-E21EBD3B1A24}" presName="space" presStyleCnt="0"/>
      <dgm:spPr/>
    </dgm:pt>
    <dgm:pt modelId="{57C9BF9F-E719-4EF8-9096-4E1491D89C38}" type="pres">
      <dgm:prSet presAssocID="{852752B4-DA48-40A0-8FFF-4E5CD1710F2F}" presName="composite" presStyleCnt="0"/>
      <dgm:spPr/>
    </dgm:pt>
    <dgm:pt modelId="{CB262271-36EE-4933-9F80-501A19C6BE31}" type="pres">
      <dgm:prSet presAssocID="{852752B4-DA48-40A0-8FFF-4E5CD1710F2F}" presName="parTx" presStyleLbl="alignNode1" presStyleIdx="2" presStyleCnt="3">
        <dgm:presLayoutVars>
          <dgm:chMax val="0"/>
          <dgm:chPref val="0"/>
          <dgm:bulletEnabled val="1"/>
        </dgm:presLayoutVars>
      </dgm:prSet>
      <dgm:spPr/>
    </dgm:pt>
    <dgm:pt modelId="{B248AA84-23EC-40CF-9CDC-AD0AE4232997}" type="pres">
      <dgm:prSet presAssocID="{852752B4-DA48-40A0-8FFF-4E5CD1710F2F}" presName="desTx" presStyleLbl="alignAccFollowNode1" presStyleIdx="2" presStyleCnt="3">
        <dgm:presLayoutVars>
          <dgm:bulletEnabled val="1"/>
        </dgm:presLayoutVars>
      </dgm:prSet>
      <dgm:spPr/>
    </dgm:pt>
  </dgm:ptLst>
  <dgm:cxnLst>
    <dgm:cxn modelId="{4E3E1606-A406-473F-B874-FF190998DBE8}" type="presOf" srcId="{62B6F11E-BBCA-4846-A773-BEA28BB99DC4}" destId="{E40C6A8D-222E-4703-888F-AE50B0497CED}" srcOrd="0" destOrd="4" presId="urn:microsoft.com/office/officeart/2005/8/layout/hList1"/>
    <dgm:cxn modelId="{252D4608-E054-4939-A908-1DBFC55E27AD}" srcId="{22A63397-1EDD-4F0F-8A45-0E81A46AD878}" destId="{A70ED33D-900E-4643-B7CB-87E14131287D}" srcOrd="1" destOrd="0" parTransId="{F2A9B330-353B-4948-8225-DDB9169EEEC0}" sibTransId="{1616A7CA-AF2C-4C31-BEF3-E21EBD3B1A24}"/>
    <dgm:cxn modelId="{55717A0E-09A0-42E3-93E4-57B2686E9836}" type="presOf" srcId="{19954A4F-1E79-401A-96D3-7BC7AA8B2F8F}" destId="{E40C6A8D-222E-4703-888F-AE50B0497CED}" srcOrd="0" destOrd="1" presId="urn:microsoft.com/office/officeart/2005/8/layout/hList1"/>
    <dgm:cxn modelId="{3317EC19-CD00-47A3-B38A-C0B040A3B28D}" srcId="{852752B4-DA48-40A0-8FFF-4E5CD1710F2F}" destId="{B5025264-4721-441B-8548-8B4E1AF6C8F5}" srcOrd="1" destOrd="0" parTransId="{4C154718-966A-47D4-8433-F62774E24D1D}" sibTransId="{4741BB29-56B7-4530-86E4-D1DA376372FC}"/>
    <dgm:cxn modelId="{6B106F21-7689-4F83-8F2C-654FDA73390C}" type="presOf" srcId="{A70ED33D-900E-4643-B7CB-87E14131287D}" destId="{C4C8CB84-5567-4384-9DE6-730C57FD6E42}" srcOrd="0" destOrd="0" presId="urn:microsoft.com/office/officeart/2005/8/layout/hList1"/>
    <dgm:cxn modelId="{4185A72A-1BE6-4FFD-9F55-BC72E709E03A}" srcId="{0E54CC3F-A9EF-4D22-8269-A7761BB91F97}" destId="{00904C6D-7343-4BE1-9628-D9006AADAF9C}" srcOrd="5" destOrd="0" parTransId="{390848C8-9681-4DB0-8521-F1B782A1241C}" sibTransId="{7803B69E-AF0E-4662-A4FD-14D925C5A2F4}"/>
    <dgm:cxn modelId="{E0795739-8B86-41A6-B7C6-326A0429995F}" type="presOf" srcId="{852752B4-DA48-40A0-8FFF-4E5CD1710F2F}" destId="{CB262271-36EE-4933-9F80-501A19C6BE31}" srcOrd="0" destOrd="0" presId="urn:microsoft.com/office/officeart/2005/8/layout/hList1"/>
    <dgm:cxn modelId="{860A3941-B6F0-4EF7-B143-AF36D5FDE763}" type="presOf" srcId="{3C6EAF6C-63D3-419B-AA24-4974BF81D745}" destId="{DC45DE57-0D84-445E-A67F-C7C310573CB4}" srcOrd="0" destOrd="1" presId="urn:microsoft.com/office/officeart/2005/8/layout/hList1"/>
    <dgm:cxn modelId="{15369B43-036D-4FE3-8DA7-E774A25FB59E}" srcId="{852752B4-DA48-40A0-8FFF-4E5CD1710F2F}" destId="{601EB1EA-0B06-407F-BECE-472087370370}" srcOrd="2" destOrd="0" parTransId="{A7C39D7F-353E-407D-8BAC-3179E9FEDDAC}" sibTransId="{F5923C50-DB8F-42CB-9A78-FB6B4CC1B74C}"/>
    <dgm:cxn modelId="{E6026D64-E107-428E-9EFD-9CD849319B6F}" type="presOf" srcId="{0E54CC3F-A9EF-4D22-8269-A7761BB91F97}" destId="{F528B49C-0B4B-4C29-9F95-1DD2115737E3}" srcOrd="0" destOrd="0" presId="urn:microsoft.com/office/officeart/2005/8/layout/hList1"/>
    <dgm:cxn modelId="{225B1149-0D08-477C-B4D7-9B3649E7F372}" type="presOf" srcId="{22A63397-1EDD-4F0F-8A45-0E81A46AD878}" destId="{9D107570-93EA-48BC-85C1-B5CC6177AA53}" srcOrd="0" destOrd="0" presId="urn:microsoft.com/office/officeart/2005/8/layout/hList1"/>
    <dgm:cxn modelId="{DE9ECA51-98C5-4168-9653-46D7B5562276}" type="presOf" srcId="{9F0A3F6C-D4BB-424B-B2D3-58E26A1E62A7}" destId="{E40C6A8D-222E-4703-888F-AE50B0497CED}" srcOrd="0" destOrd="0" presId="urn:microsoft.com/office/officeart/2005/8/layout/hList1"/>
    <dgm:cxn modelId="{D8AF3A79-8132-4A63-80A4-24691EDC2856}" srcId="{0E54CC3F-A9EF-4D22-8269-A7761BB91F97}" destId="{D295D94E-2A0A-4984-A6AB-F77F5705124D}" srcOrd="3" destOrd="0" parTransId="{573345F9-492E-4D57-B26F-8CD642414CFF}" sibTransId="{A8A8E650-9B87-4681-A8CB-6A53C110ED34}"/>
    <dgm:cxn modelId="{20C63D87-6B6E-4F0A-AA44-3EE211B4B713}" type="presOf" srcId="{EC1CC885-D81E-4958-BB33-F3E134862D8E}" destId="{DC45DE57-0D84-445E-A67F-C7C310573CB4}" srcOrd="0" destOrd="2" presId="urn:microsoft.com/office/officeart/2005/8/layout/hList1"/>
    <dgm:cxn modelId="{2357358A-DDD4-4654-BE27-962CE242C009}" srcId="{22A63397-1EDD-4F0F-8A45-0E81A46AD878}" destId="{852752B4-DA48-40A0-8FFF-4E5CD1710F2F}" srcOrd="2" destOrd="0" parTransId="{CBD2C16F-F77E-445B-8E63-ED36646B47D0}" sibTransId="{47CF74F5-EA61-44CE-8CFF-902C67B6FBCF}"/>
    <dgm:cxn modelId="{3CC3E09B-88D2-4D91-A684-B3AFC4B1CC2D}" srcId="{A70ED33D-900E-4643-B7CB-87E14131287D}" destId="{3C6EAF6C-63D3-419B-AA24-4974BF81D745}" srcOrd="1" destOrd="0" parTransId="{4F738CCF-6B1F-485D-B24A-626C218935C0}" sibTransId="{30D0849A-45F4-47DE-8FA7-A8D059F203E9}"/>
    <dgm:cxn modelId="{8E4A6C9C-2491-4301-B88B-44802F048510}" type="presOf" srcId="{0931D176-C7FB-4C43-B927-A1F43C451926}" destId="{B248AA84-23EC-40CF-9CDC-AD0AE4232997}" srcOrd="0" destOrd="0" presId="urn:microsoft.com/office/officeart/2005/8/layout/hList1"/>
    <dgm:cxn modelId="{DAB6149E-4EF2-462D-81BD-3BDC2224999A}" srcId="{0E54CC3F-A9EF-4D22-8269-A7761BB91F97}" destId="{3A2D2574-C66F-4DE9-8F70-FEE37677C18C}" srcOrd="2" destOrd="0" parTransId="{1591ACFB-6E61-4923-ACD5-EA847F2F71C2}" sibTransId="{63C261B6-2D9E-47F2-B7F7-E31182C0D6D8}"/>
    <dgm:cxn modelId="{FC6E2AA4-4150-4921-BF94-C24B20786657}" type="presOf" srcId="{B5025264-4721-441B-8548-8B4E1AF6C8F5}" destId="{B248AA84-23EC-40CF-9CDC-AD0AE4232997}" srcOrd="0" destOrd="1" presId="urn:microsoft.com/office/officeart/2005/8/layout/hList1"/>
    <dgm:cxn modelId="{45A539AC-B49B-4C92-BE36-A4F50FD9DDD8}" srcId="{22A63397-1EDD-4F0F-8A45-0E81A46AD878}" destId="{0E54CC3F-A9EF-4D22-8269-A7761BB91F97}" srcOrd="0" destOrd="0" parTransId="{AE5CF20F-161E-448F-BACE-6D7D451E0FB8}" sibTransId="{E87957E0-3677-47DD-8FAA-720A41568D2E}"/>
    <dgm:cxn modelId="{E0DB02B1-B900-4342-8A01-A6D869FDD32D}" srcId="{0E54CC3F-A9EF-4D22-8269-A7761BB91F97}" destId="{19954A4F-1E79-401A-96D3-7BC7AA8B2F8F}" srcOrd="1" destOrd="0" parTransId="{892E630F-7751-4495-9E9C-3A2B2D635E01}" sibTransId="{C418DA0E-9B1F-4645-9A33-99FF9E2D04FA}"/>
    <dgm:cxn modelId="{68FB77CA-7883-4A83-A8B9-7D981704CDBD}" type="presOf" srcId="{3A2D2574-C66F-4DE9-8F70-FEE37677C18C}" destId="{E40C6A8D-222E-4703-888F-AE50B0497CED}" srcOrd="0" destOrd="2" presId="urn:microsoft.com/office/officeart/2005/8/layout/hList1"/>
    <dgm:cxn modelId="{90390FCD-291D-4AEF-9E28-8144A8BB702B}" type="presOf" srcId="{DB969F0E-B12C-4BF9-BB15-A726D7D859A1}" destId="{DC45DE57-0D84-445E-A67F-C7C310573CB4}" srcOrd="0" destOrd="0" presId="urn:microsoft.com/office/officeart/2005/8/layout/hList1"/>
    <dgm:cxn modelId="{05D53DCD-3FA1-4DD1-B2CD-E390AE979624}" type="presOf" srcId="{601EB1EA-0B06-407F-BECE-472087370370}" destId="{B248AA84-23EC-40CF-9CDC-AD0AE4232997}" srcOrd="0" destOrd="2" presId="urn:microsoft.com/office/officeart/2005/8/layout/hList1"/>
    <dgm:cxn modelId="{567667D5-1134-41AE-AFD0-E2712BE5211F}" type="presOf" srcId="{00904C6D-7343-4BE1-9628-D9006AADAF9C}" destId="{E40C6A8D-222E-4703-888F-AE50B0497CED}" srcOrd="0" destOrd="5" presId="urn:microsoft.com/office/officeart/2005/8/layout/hList1"/>
    <dgm:cxn modelId="{E4AB35D9-FD8A-4FFB-85CA-5CC459655F64}" srcId="{852752B4-DA48-40A0-8FFF-4E5CD1710F2F}" destId="{0931D176-C7FB-4C43-B927-A1F43C451926}" srcOrd="0" destOrd="0" parTransId="{CC8E8BDB-3144-46C1-968E-2D06D73190FE}" sibTransId="{9C70CE8F-8D40-438A-8CB5-35311A7E0AAB}"/>
    <dgm:cxn modelId="{9EBEDEDF-D57F-4AEC-9FED-350EA6FC1A41}" type="presOf" srcId="{D295D94E-2A0A-4984-A6AB-F77F5705124D}" destId="{E40C6A8D-222E-4703-888F-AE50B0497CED}" srcOrd="0" destOrd="3" presId="urn:microsoft.com/office/officeart/2005/8/layout/hList1"/>
    <dgm:cxn modelId="{160BA1F2-4EAF-46CF-A7BB-3F89E82E6612}" srcId="{A70ED33D-900E-4643-B7CB-87E14131287D}" destId="{DB969F0E-B12C-4BF9-BB15-A726D7D859A1}" srcOrd="0" destOrd="0" parTransId="{19C38F9B-8CF8-48DB-B8EC-F0CC11E171CA}" sibTransId="{1943B4FB-8117-4976-B3ED-04111F7034FA}"/>
    <dgm:cxn modelId="{E74682F8-2875-4792-AEB8-25DAFAAC73DF}" srcId="{0E54CC3F-A9EF-4D22-8269-A7761BB91F97}" destId="{62B6F11E-BBCA-4846-A773-BEA28BB99DC4}" srcOrd="4" destOrd="0" parTransId="{CCC8E6CD-B042-4D13-9BEF-1E06169BEDE8}" sibTransId="{8AA088AC-5301-4854-984E-465D71EDD800}"/>
    <dgm:cxn modelId="{ADA210F9-38D7-4A9F-8CE5-7E3DFD055471}" srcId="{A70ED33D-900E-4643-B7CB-87E14131287D}" destId="{EC1CC885-D81E-4958-BB33-F3E134862D8E}" srcOrd="2" destOrd="0" parTransId="{1FE0EFB3-ACF5-4C60-9186-FAC1B2354154}" sibTransId="{20D4283C-4577-4583-B411-0047B536FFB3}"/>
    <dgm:cxn modelId="{FB2F43FC-A323-4025-BE60-29B5665C2B56}" srcId="{0E54CC3F-A9EF-4D22-8269-A7761BB91F97}" destId="{9F0A3F6C-D4BB-424B-B2D3-58E26A1E62A7}" srcOrd="0" destOrd="0" parTransId="{C0D86123-036D-4928-8E01-05E2088D5843}" sibTransId="{1489F34D-8C31-4A10-9C92-621299E7A9A0}"/>
    <dgm:cxn modelId="{8811EC22-1A05-45EE-9245-850D845B18FF}" type="presParOf" srcId="{9D107570-93EA-48BC-85C1-B5CC6177AA53}" destId="{596B10C7-AF74-4105-A86B-D49796E9C914}" srcOrd="0" destOrd="0" presId="urn:microsoft.com/office/officeart/2005/8/layout/hList1"/>
    <dgm:cxn modelId="{B1806346-3A84-4991-B567-DE8D84901E4E}" type="presParOf" srcId="{596B10C7-AF74-4105-A86B-D49796E9C914}" destId="{F528B49C-0B4B-4C29-9F95-1DD2115737E3}" srcOrd="0" destOrd="0" presId="urn:microsoft.com/office/officeart/2005/8/layout/hList1"/>
    <dgm:cxn modelId="{3801AB68-3166-48E3-8FFA-E66A7559AC36}" type="presParOf" srcId="{596B10C7-AF74-4105-A86B-D49796E9C914}" destId="{E40C6A8D-222E-4703-888F-AE50B0497CED}" srcOrd="1" destOrd="0" presId="urn:microsoft.com/office/officeart/2005/8/layout/hList1"/>
    <dgm:cxn modelId="{261E9138-4B30-4BCD-A9D3-5BC68C3981B3}" type="presParOf" srcId="{9D107570-93EA-48BC-85C1-B5CC6177AA53}" destId="{A7BEA9BD-07D9-4281-8162-3C208CA15649}" srcOrd="1" destOrd="0" presId="urn:microsoft.com/office/officeart/2005/8/layout/hList1"/>
    <dgm:cxn modelId="{D45F17D7-8462-4E6F-963B-9EA50B47EDBF}" type="presParOf" srcId="{9D107570-93EA-48BC-85C1-B5CC6177AA53}" destId="{BAC62F8B-1E3C-4906-ADBA-BD25F4B436CC}" srcOrd="2" destOrd="0" presId="urn:microsoft.com/office/officeart/2005/8/layout/hList1"/>
    <dgm:cxn modelId="{E46F96BB-CBE3-44C9-A3D8-077325E11A56}" type="presParOf" srcId="{BAC62F8B-1E3C-4906-ADBA-BD25F4B436CC}" destId="{C4C8CB84-5567-4384-9DE6-730C57FD6E42}" srcOrd="0" destOrd="0" presId="urn:microsoft.com/office/officeart/2005/8/layout/hList1"/>
    <dgm:cxn modelId="{4B970D11-B2FD-4BF8-AB8B-B83ED8A44858}" type="presParOf" srcId="{BAC62F8B-1E3C-4906-ADBA-BD25F4B436CC}" destId="{DC45DE57-0D84-445E-A67F-C7C310573CB4}" srcOrd="1" destOrd="0" presId="urn:microsoft.com/office/officeart/2005/8/layout/hList1"/>
    <dgm:cxn modelId="{974C4805-02DE-4C4E-94C6-C8612B70E2D6}" type="presParOf" srcId="{9D107570-93EA-48BC-85C1-B5CC6177AA53}" destId="{B07ED1EE-5DC0-462A-AE4E-08337A199A12}" srcOrd="3" destOrd="0" presId="urn:microsoft.com/office/officeart/2005/8/layout/hList1"/>
    <dgm:cxn modelId="{2BEB93DD-108D-4D0C-A74E-AC57C3B81409}" type="presParOf" srcId="{9D107570-93EA-48BC-85C1-B5CC6177AA53}" destId="{57C9BF9F-E719-4EF8-9096-4E1491D89C38}" srcOrd="4" destOrd="0" presId="urn:microsoft.com/office/officeart/2005/8/layout/hList1"/>
    <dgm:cxn modelId="{4F7C9681-A73F-4C1F-9464-C0C0D749B5E2}" type="presParOf" srcId="{57C9BF9F-E719-4EF8-9096-4E1491D89C38}" destId="{CB262271-36EE-4933-9F80-501A19C6BE31}" srcOrd="0" destOrd="0" presId="urn:microsoft.com/office/officeart/2005/8/layout/hList1"/>
    <dgm:cxn modelId="{2D2025FF-F770-474A-9F0E-68C2A8FE2030}" type="presParOf" srcId="{57C9BF9F-E719-4EF8-9096-4E1491D89C38}" destId="{B248AA84-23EC-40CF-9CDC-AD0AE423299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B49C-0B4B-4C29-9F95-1DD2115737E3}">
      <dsp:nvSpPr>
        <dsp:cNvPr id="0" name=""/>
        <dsp:cNvSpPr/>
      </dsp:nvSpPr>
      <dsp:spPr>
        <a:xfrm>
          <a:off x="2079" y="10153"/>
          <a:ext cx="2027634" cy="8110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a:t>
          </a:r>
        </a:p>
      </dsp:txBody>
      <dsp:txXfrm>
        <a:off x="2079" y="10153"/>
        <a:ext cx="2027634" cy="811053"/>
      </dsp:txXfrm>
    </dsp:sp>
    <dsp:sp modelId="{E40C6A8D-222E-4703-888F-AE50B0497CED}">
      <dsp:nvSpPr>
        <dsp:cNvPr id="0" name=""/>
        <dsp:cNvSpPr/>
      </dsp:nvSpPr>
      <dsp:spPr>
        <a:xfrm>
          <a:off x="2079" y="821206"/>
          <a:ext cx="2027634"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WLAN Traces</a:t>
          </a:r>
        </a:p>
        <a:p>
          <a:pPr marL="171450" lvl="1" indent="-171450" algn="l" defTabSz="711200">
            <a:lnSpc>
              <a:spcPct val="90000"/>
            </a:lnSpc>
            <a:spcBef>
              <a:spcPct val="0"/>
            </a:spcBef>
            <a:spcAft>
              <a:spcPct val="15000"/>
            </a:spcAft>
            <a:buChar char="•"/>
          </a:pPr>
          <a:r>
            <a:rPr lang="en-US" sz="1600" kern="1200" dirty="0"/>
            <a:t>NetFlow</a:t>
          </a:r>
        </a:p>
        <a:p>
          <a:pPr marL="171450" lvl="1" indent="-171450" algn="l" defTabSz="711200">
            <a:lnSpc>
              <a:spcPct val="90000"/>
            </a:lnSpc>
            <a:spcBef>
              <a:spcPct val="0"/>
            </a:spcBef>
            <a:spcAft>
              <a:spcPct val="15000"/>
            </a:spcAft>
            <a:buChar char="•"/>
          </a:pPr>
          <a:r>
            <a:rPr lang="en-US" sz="1600" kern="1200" dirty="0"/>
            <a:t>Device Classes</a:t>
          </a:r>
        </a:p>
        <a:p>
          <a:pPr marL="171450" lvl="1" indent="-171450" algn="l" defTabSz="711200">
            <a:lnSpc>
              <a:spcPct val="90000"/>
            </a:lnSpc>
            <a:spcBef>
              <a:spcPct val="0"/>
            </a:spcBef>
            <a:spcAft>
              <a:spcPct val="15000"/>
            </a:spcAft>
            <a:buChar char="•"/>
          </a:pPr>
          <a:r>
            <a:rPr lang="en-US" sz="1600" kern="1200" dirty="0"/>
            <a:t>DHCP</a:t>
          </a:r>
        </a:p>
        <a:p>
          <a:pPr marL="171450" lvl="1" indent="-171450" algn="l" defTabSz="711200">
            <a:lnSpc>
              <a:spcPct val="90000"/>
            </a:lnSpc>
            <a:spcBef>
              <a:spcPct val="0"/>
            </a:spcBef>
            <a:spcAft>
              <a:spcPct val="15000"/>
            </a:spcAft>
            <a:buChar char="•"/>
          </a:pPr>
          <a:r>
            <a:rPr lang="en-US" sz="1600" kern="1200" dirty="0"/>
            <a:t>Core (merged)</a:t>
          </a:r>
        </a:p>
        <a:p>
          <a:pPr marL="171450" lvl="1" indent="-171450" algn="l" defTabSz="711200">
            <a:lnSpc>
              <a:spcPct val="90000"/>
            </a:lnSpc>
            <a:spcBef>
              <a:spcPct val="0"/>
            </a:spcBef>
            <a:spcAft>
              <a:spcPct val="15000"/>
            </a:spcAft>
            <a:buChar char="•"/>
          </a:pPr>
          <a:endParaRPr lang="en-US" sz="1600" kern="1200" dirty="0"/>
        </a:p>
      </dsp:txBody>
      <dsp:txXfrm>
        <a:off x="2079" y="821206"/>
        <a:ext cx="2027634" cy="2064240"/>
      </dsp:txXfrm>
    </dsp:sp>
    <dsp:sp modelId="{C4C8CB84-5567-4384-9DE6-730C57FD6E42}">
      <dsp:nvSpPr>
        <dsp:cNvPr id="0" name=""/>
        <dsp:cNvSpPr/>
      </dsp:nvSpPr>
      <dsp:spPr>
        <a:xfrm>
          <a:off x="2313582" y="10153"/>
          <a:ext cx="2027634" cy="8110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Analysis</a:t>
          </a:r>
        </a:p>
      </dsp:txBody>
      <dsp:txXfrm>
        <a:off x="2313582" y="10153"/>
        <a:ext cx="2027634" cy="811053"/>
      </dsp:txXfrm>
    </dsp:sp>
    <dsp:sp modelId="{DC45DE57-0D84-445E-A67F-C7C310573CB4}">
      <dsp:nvSpPr>
        <dsp:cNvPr id="0" name=""/>
        <dsp:cNvSpPr/>
      </dsp:nvSpPr>
      <dsp:spPr>
        <a:xfrm>
          <a:off x="2313582" y="821206"/>
          <a:ext cx="2027634"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Cellos vs Flutes</a:t>
          </a:r>
        </a:p>
        <a:p>
          <a:pPr marL="171450" lvl="1" indent="-171450" algn="l" defTabSz="711200">
            <a:lnSpc>
              <a:spcPct val="90000"/>
            </a:lnSpc>
            <a:spcBef>
              <a:spcPct val="0"/>
            </a:spcBef>
            <a:spcAft>
              <a:spcPct val="15000"/>
            </a:spcAft>
            <a:buChar char="•"/>
          </a:pPr>
          <a:r>
            <a:rPr lang="en-US" sz="1600" kern="1200" dirty="0"/>
            <a:t>Spatio-Temporal Characteristics</a:t>
          </a:r>
        </a:p>
        <a:p>
          <a:pPr marL="171450" lvl="1" indent="-171450" algn="l" defTabSz="711200">
            <a:lnSpc>
              <a:spcPct val="90000"/>
            </a:lnSpc>
            <a:spcBef>
              <a:spcPct val="0"/>
            </a:spcBef>
            <a:spcAft>
              <a:spcPct val="15000"/>
            </a:spcAft>
            <a:buChar char="•"/>
          </a:pPr>
          <a:r>
            <a:rPr lang="en-US" sz="1600" kern="1200" dirty="0"/>
            <a:t>Traffic and Mobility Features</a:t>
          </a:r>
        </a:p>
      </dsp:txBody>
      <dsp:txXfrm>
        <a:off x="2313582" y="821206"/>
        <a:ext cx="2027634" cy="2064240"/>
      </dsp:txXfrm>
    </dsp:sp>
    <dsp:sp modelId="{CB262271-36EE-4933-9F80-501A19C6BE31}">
      <dsp:nvSpPr>
        <dsp:cNvPr id="0" name=""/>
        <dsp:cNvSpPr/>
      </dsp:nvSpPr>
      <dsp:spPr>
        <a:xfrm>
          <a:off x="4625086" y="10153"/>
          <a:ext cx="2027634" cy="8110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Modeling</a:t>
          </a:r>
        </a:p>
      </dsp:txBody>
      <dsp:txXfrm>
        <a:off x="4625086" y="10153"/>
        <a:ext cx="2027634" cy="811053"/>
      </dsp:txXfrm>
    </dsp:sp>
    <dsp:sp modelId="{B248AA84-23EC-40CF-9CDC-AD0AE4232997}">
      <dsp:nvSpPr>
        <dsp:cNvPr id="0" name=""/>
        <dsp:cNvSpPr/>
      </dsp:nvSpPr>
      <dsp:spPr>
        <a:xfrm>
          <a:off x="4625086" y="821206"/>
          <a:ext cx="2027634"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Mobility &amp; Traffic feature extraction</a:t>
          </a:r>
        </a:p>
        <a:p>
          <a:pPr marL="171450" lvl="1" indent="-171450" algn="l" defTabSz="711200">
            <a:lnSpc>
              <a:spcPct val="90000"/>
            </a:lnSpc>
            <a:spcBef>
              <a:spcPct val="0"/>
            </a:spcBef>
            <a:spcAft>
              <a:spcPct val="15000"/>
            </a:spcAft>
            <a:buChar char="•"/>
          </a:pPr>
          <a:r>
            <a:rPr lang="en-US" sz="1600" kern="1200" dirty="0"/>
            <a:t>Correlations</a:t>
          </a:r>
        </a:p>
        <a:p>
          <a:pPr marL="171450" lvl="1" indent="-171450" algn="l" defTabSz="711200">
            <a:lnSpc>
              <a:spcPct val="90000"/>
            </a:lnSpc>
            <a:spcBef>
              <a:spcPct val="0"/>
            </a:spcBef>
            <a:spcAft>
              <a:spcPct val="15000"/>
            </a:spcAft>
            <a:buChar char="•"/>
          </a:pPr>
          <a:r>
            <a:rPr lang="en-US" sz="1600" kern="1200" dirty="0"/>
            <a:t>Mixture Models and Synthesis</a:t>
          </a:r>
        </a:p>
      </dsp:txBody>
      <dsp:txXfrm>
        <a:off x="4625086" y="821206"/>
        <a:ext cx="2027634" cy="20642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0.24926</cdr:x>
      <cdr:y>0.42797</cdr:y>
    </cdr:from>
    <cdr:to>
      <cdr:x>0.77085</cdr:x>
      <cdr:y>0.66398</cdr:y>
    </cdr:to>
    <cdr:cxnSp macro="">
      <cdr:nvCxnSpPr>
        <cdr:cNvPr id="5" name="Straight Arrow Connector 4">
          <a:extLst xmlns:a="http://schemas.openxmlformats.org/drawingml/2006/main">
            <a:ext uri="{FF2B5EF4-FFF2-40B4-BE49-F238E27FC236}">
              <a16:creationId xmlns:a16="http://schemas.microsoft.com/office/drawing/2014/main" id="{30605DEF-EFBA-436C-9216-CE5810465AF4}"/>
            </a:ext>
          </a:extLst>
        </cdr:cNvPr>
        <cdr:cNvCxnSpPr/>
      </cdr:nvCxnSpPr>
      <cdr:spPr>
        <a:xfrm xmlns:a="http://schemas.openxmlformats.org/drawingml/2006/main" flipV="1">
          <a:off x="879764" y="640642"/>
          <a:ext cx="1840924" cy="353291"/>
        </a:xfrm>
        <a:prstGeom xmlns:a="http://schemas.openxmlformats.org/drawingml/2006/main" prst="straightConnector1">
          <a:avLst/>
        </a:prstGeom>
        <a:ln xmlns:a="http://schemas.openxmlformats.org/drawingml/2006/main">
          <a:tailEnd type="triangle"/>
        </a:ln>
      </cdr:spPr>
      <cdr:style>
        <a:lnRef xmlns:a="http://schemas.openxmlformats.org/drawingml/2006/main" idx="3">
          <a:schemeClr val="accent5"/>
        </a:lnRef>
        <a:fillRef xmlns:a="http://schemas.openxmlformats.org/drawingml/2006/main" idx="0">
          <a:schemeClr val="accent5"/>
        </a:fillRef>
        <a:effectRef xmlns:a="http://schemas.openxmlformats.org/drawingml/2006/main" idx="2">
          <a:schemeClr val="accent5"/>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Rockwell"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AC6E28A-33A3-DB4F-9F93-D3B0C6596826}" type="datetimeFigureOut">
              <a:rPr lang="en-US"/>
              <a:pPr>
                <a:defRPr/>
              </a:pPr>
              <a:t>4/22/2018</a:t>
            </a:fld>
            <a:endParaRPr lang="en-US" dirty="0"/>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eaLnBrk="1" hangingPunct="1">
              <a:defRPr sz="1200">
                <a:latin typeface="Rockwel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C965ECB-F284-854D-818F-5BC971CC7BF3}" type="slidenum">
              <a:rPr lang="en-US"/>
              <a:pPr>
                <a:defRPr/>
              </a:pPr>
              <a:t>‹#›</a:t>
            </a:fld>
            <a:endParaRPr lang="en-US" dirty="0"/>
          </a:p>
        </p:txBody>
      </p:sp>
    </p:spTree>
    <p:extLst>
      <p:ext uri="{BB962C8B-B14F-4D97-AF65-F5344CB8AC3E}">
        <p14:creationId xmlns:p14="http://schemas.microsoft.com/office/powerpoint/2010/main" val="2633449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Quadon Medium"/>
                <a:ea typeface="+mn-ea"/>
                <a:cs typeface="+mn-cs"/>
              </a:defRPr>
            </a:lvl1pPr>
          </a:lstStyle>
          <a:p>
            <a:pPr>
              <a:defRPr/>
            </a:pPr>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Quadon Medium"/>
              </a:defRPr>
            </a:lvl1pPr>
          </a:lstStyle>
          <a:p>
            <a:pPr>
              <a:defRPr/>
            </a:pPr>
            <a:fld id="{0F85DB7A-A5FF-C04A-A4AA-98B39292EA77}" type="datetimeFigureOut">
              <a:rPr lang="en-US" smtClean="0"/>
              <a:pPr>
                <a:defRPr/>
              </a:pPr>
              <a:t>4/22/2018</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Quadon Medium"/>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Quadon Medium"/>
              </a:defRPr>
            </a:lvl1pPr>
          </a:lstStyle>
          <a:p>
            <a:pPr>
              <a:defRPr/>
            </a:pPr>
            <a:fld id="{1A60B8F3-4DE0-044E-A0D2-83BDE6C791D5}" type="slidenum">
              <a:rPr lang="en-US" smtClean="0"/>
              <a:pPr>
                <a:defRPr/>
              </a:pPr>
              <a:t>‹#›</a:t>
            </a:fld>
            <a:endParaRPr lang="en-US" dirty="0"/>
          </a:p>
        </p:txBody>
      </p:sp>
    </p:spTree>
    <p:extLst>
      <p:ext uri="{BB962C8B-B14F-4D97-AF65-F5344CB8AC3E}">
        <p14:creationId xmlns:p14="http://schemas.microsoft.com/office/powerpoint/2010/main" val="2455649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Quadon Medium"/>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Quadon Medium"/>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Quadon Medium"/>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Quadon Medium"/>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Quadon Medium"/>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xiv.org/abs/1801.02705"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rxiv.org/abs/1801.02705"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Babak Alipour (babak.ap@ufl.edu, babak.alipour@gmail.com) is the presenter of these slides at IEEE InfoCom 2018. He is PhD student at University of Florida, supervised by Prof. Ahmed Helmy (helmy@ufl.edu).</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solidFill>
                  <a:schemeClr val="bg1"/>
                </a:solidFill>
              </a:rPr>
              <a:t>Tech report of this publication can be found at </a:t>
            </a:r>
            <a:r>
              <a:rPr lang="en-US" dirty="0">
                <a:solidFill>
                  <a:schemeClr val="bg1"/>
                </a:solidFill>
                <a:hlinkClick r:id="rId3"/>
              </a:rPr>
              <a:t>https://arxiv.org/abs/1801.02705</a:t>
            </a:r>
            <a:r>
              <a:rPr lang="en-US" dirty="0">
                <a:solidFill>
                  <a:schemeClr val="bg1"/>
                </a:solidFill>
              </a:rPr>
              <a:t>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 This is the result of </a:t>
            </a:r>
            <a:r>
              <a:rPr lang="en-US" sz="1200" b="1" dirty="0"/>
              <a:t>4 years</a:t>
            </a:r>
            <a:r>
              <a:rPr lang="en-US" sz="1200" dirty="0"/>
              <a:t> of efforts and collaboration between UF and TUM, with this work as a stepping stone for future integrated mobility-traffic models.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 Big data used here is 30TB in size.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a:t>
            </a:fld>
            <a:endParaRPr lang="en-US" dirty="0"/>
          </a:p>
        </p:txBody>
      </p:sp>
    </p:spTree>
    <p:extLst>
      <p:ext uri="{BB962C8B-B14F-4D97-AF65-F5344CB8AC3E}">
        <p14:creationId xmlns:p14="http://schemas.microsoft.com/office/powerpoint/2010/main" val="168100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10</a:t>
            </a:fld>
            <a:endParaRPr lang="en-US" dirty="0"/>
          </a:p>
        </p:txBody>
      </p:sp>
    </p:spTree>
    <p:extLst>
      <p:ext uri="{BB962C8B-B14F-4D97-AF65-F5344CB8AC3E}">
        <p14:creationId xmlns:p14="http://schemas.microsoft.com/office/powerpoint/2010/main" val="398892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11</a:t>
            </a:fld>
            <a:endParaRPr lang="en-US" dirty="0"/>
          </a:p>
        </p:txBody>
      </p:sp>
    </p:spTree>
    <p:extLst>
      <p:ext uri="{BB962C8B-B14F-4D97-AF65-F5344CB8AC3E}">
        <p14:creationId xmlns:p14="http://schemas.microsoft.com/office/powerpoint/2010/main" val="167023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12</a:t>
            </a:fld>
            <a:endParaRPr lang="en-US" dirty="0"/>
          </a:p>
        </p:txBody>
      </p:sp>
    </p:spTree>
    <p:extLst>
      <p:ext uri="{BB962C8B-B14F-4D97-AF65-F5344CB8AC3E}">
        <p14:creationId xmlns:p14="http://schemas.microsoft.com/office/powerpoint/2010/main" val="3220368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Datasets comes from APs located on University of Florida campus.</a:t>
            </a:r>
          </a:p>
          <a:p>
            <a:r>
              <a:rPr lang="en-US" dirty="0"/>
              <a:t>* We fetched 8000 mapped APs around the campus area from a crowd-sourced service, wigle.net.</a:t>
            </a:r>
          </a:p>
          <a:p>
            <a:r>
              <a:rPr lang="en-US" dirty="0"/>
              <a:t>For the 130 matched APs in 42% of buildings (i.e., 58 bldgs), all were less than 200m from their mapped location; an error of less than 1.5% of the campus area. This is very reasonable for our study purposes.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13</a:t>
            </a:fld>
            <a:endParaRPr lang="en-US" dirty="0"/>
          </a:p>
        </p:txBody>
      </p:sp>
    </p:spTree>
    <p:extLst>
      <p:ext uri="{BB962C8B-B14F-4D97-AF65-F5344CB8AC3E}">
        <p14:creationId xmlns:p14="http://schemas.microsoft.com/office/powerpoint/2010/main" val="223559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In plain text, raw, uncompressed format. Very compressible.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14</a:t>
            </a:fld>
            <a:endParaRPr lang="en-US" dirty="0"/>
          </a:p>
        </p:txBody>
      </p:sp>
    </p:spTree>
    <p:extLst>
      <p:ext uri="{BB962C8B-B14F-4D97-AF65-F5344CB8AC3E}">
        <p14:creationId xmlns:p14="http://schemas.microsoft.com/office/powerpoint/2010/main" val="119874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 https://scans.io/study/sonar.rdns, MIT-license</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15</a:t>
            </a:fld>
            <a:endParaRPr lang="en-US" dirty="0"/>
          </a:p>
        </p:txBody>
      </p:sp>
    </p:spTree>
    <p:extLst>
      <p:ext uri="{BB962C8B-B14F-4D97-AF65-F5344CB8AC3E}">
        <p14:creationId xmlns:p14="http://schemas.microsoft.com/office/powerpoint/2010/main" val="389114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Using a survey of MAC prefixes, we find the manufacturer. Otherwise, we use ‘mobile’ domains, which are the domains typically used when a browser with a mobile device agent is detected.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Out of ~80K devices in NetFlow/Core dataset. </a:t>
            </a:r>
          </a:p>
          <a:p>
            <a:r>
              <a:rPr lang="en-US" dirty="0"/>
              <a:t>** We are not aware of any Intel-branded flutes during the collection duration of the WLAN dataset.</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16</a:t>
            </a:fld>
            <a:endParaRPr lang="en-US" dirty="0"/>
          </a:p>
        </p:txBody>
      </p:sp>
    </p:spTree>
    <p:extLst>
      <p:ext uri="{BB962C8B-B14F-4D97-AF65-F5344CB8AC3E}">
        <p14:creationId xmlns:p14="http://schemas.microsoft.com/office/powerpoint/2010/main" val="108099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We’re done with preprocessing and sanitation of datasets.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17</a:t>
            </a:fld>
            <a:endParaRPr lang="en-US" dirty="0"/>
          </a:p>
        </p:txBody>
      </p:sp>
    </p:spTree>
    <p:extLst>
      <p:ext uri="{BB962C8B-B14F-4D97-AF65-F5344CB8AC3E}">
        <p14:creationId xmlns:p14="http://schemas.microsoft.com/office/powerpoint/2010/main" val="697510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18</a:t>
            </a:fld>
            <a:endParaRPr lang="en-US" dirty="0"/>
          </a:p>
        </p:txBody>
      </p:sp>
    </p:spTree>
    <p:extLst>
      <p:ext uri="{BB962C8B-B14F-4D97-AF65-F5344CB8AC3E}">
        <p14:creationId xmlns:p14="http://schemas.microsoft.com/office/powerpoint/2010/main" val="1096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done with preprocessing and sanitation of datasets, </a:t>
            </a:r>
            <a:r>
              <a:rPr lang="en-US" b="1" dirty="0"/>
              <a:t>let’s move on to analysis of this data cube.</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19</a:t>
            </a:fld>
            <a:endParaRPr lang="en-US" dirty="0"/>
          </a:p>
        </p:txBody>
      </p:sp>
    </p:spTree>
    <p:extLst>
      <p:ext uri="{BB962C8B-B14F-4D97-AF65-F5344CB8AC3E}">
        <p14:creationId xmlns:p14="http://schemas.microsoft.com/office/powerpoint/2010/main" val="290038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a:t>
            </a:fld>
            <a:endParaRPr lang="en-US" dirty="0"/>
          </a:p>
        </p:txBody>
      </p:sp>
    </p:spTree>
    <p:extLst>
      <p:ext uri="{BB962C8B-B14F-4D97-AF65-F5344CB8AC3E}">
        <p14:creationId xmlns:p14="http://schemas.microsoft.com/office/powerpoint/2010/main" val="2447729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20</a:t>
            </a:fld>
            <a:endParaRPr lang="en-US" dirty="0"/>
          </a:p>
        </p:txBody>
      </p:sp>
    </p:spTree>
    <p:extLst>
      <p:ext uri="{BB962C8B-B14F-4D97-AF65-F5344CB8AC3E}">
        <p14:creationId xmlns:p14="http://schemas.microsoft.com/office/powerpoint/2010/main" val="3011134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The selected list of features was chosen to capture human mobility patterns, based on exploratory analysis and prior literature.</a:t>
            </a:r>
          </a:p>
          <a:p>
            <a:r>
              <a:rPr lang="en-US" dirty="0"/>
              <a:t>Several other features that were highly correlated (&gt;0.9 Pearson’s r) were removed.</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21</a:t>
            </a:fld>
            <a:endParaRPr lang="en-US" dirty="0"/>
          </a:p>
        </p:txBody>
      </p:sp>
    </p:spTree>
    <p:extLst>
      <p:ext uri="{BB962C8B-B14F-4D97-AF65-F5344CB8AC3E}">
        <p14:creationId xmlns:p14="http://schemas.microsoft.com/office/powerpoint/2010/main" val="453336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the most significant spikes are in academic buildings, where most of the devices starting sessions during class hours are Cellos.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22</a:t>
            </a:fld>
            <a:endParaRPr lang="en-US" dirty="0"/>
          </a:p>
        </p:txBody>
      </p:sp>
    </p:spTree>
    <p:extLst>
      <p:ext uri="{BB962C8B-B14F-4D97-AF65-F5344CB8AC3E}">
        <p14:creationId xmlns:p14="http://schemas.microsoft.com/office/powerpoint/2010/main" val="321522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RW: Random Walk</a:t>
            </a:r>
          </a:p>
          <a:p>
            <a:r>
              <a:rPr lang="en-US" dirty="0"/>
              <a:t>This metric captures intra-semester periods. Surprisingly, the highest spike is at 2 days.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in contrast to some other related studies that found the highest spike on 24 hours.</a:t>
            </a:r>
          </a:p>
          <a:p>
            <a:r>
              <a:rPr lang="en-US" dirty="0"/>
              <a:t>Class schedules are usually Tuesdays/Thursdays (2 days apart) or Monday/Wednesday/Friday (again 2 days apart).</a:t>
            </a:r>
          </a:p>
          <a:p>
            <a:r>
              <a:rPr lang="en-US" dirty="0"/>
              <a:t>Flutes and cellos show similar behavior in terms of return probability</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23</a:t>
            </a:fld>
            <a:endParaRPr lang="en-US" dirty="0"/>
          </a:p>
        </p:txBody>
      </p:sp>
    </p:spTree>
    <p:extLst>
      <p:ext uri="{BB962C8B-B14F-4D97-AF65-F5344CB8AC3E}">
        <p14:creationId xmlns:p14="http://schemas.microsoft.com/office/powerpoint/2010/main" val="2813722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24</a:t>
            </a:fld>
            <a:endParaRPr lang="en-US" dirty="0"/>
          </a:p>
        </p:txBody>
      </p:sp>
    </p:spTree>
    <p:extLst>
      <p:ext uri="{BB962C8B-B14F-4D97-AF65-F5344CB8AC3E}">
        <p14:creationId xmlns:p14="http://schemas.microsoft.com/office/powerpoint/2010/main" val="373422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25</a:t>
            </a:fld>
            <a:endParaRPr lang="en-US" dirty="0"/>
          </a:p>
        </p:txBody>
      </p:sp>
    </p:spTree>
    <p:extLst>
      <p:ext uri="{BB962C8B-B14F-4D97-AF65-F5344CB8AC3E}">
        <p14:creationId xmlns:p14="http://schemas.microsoft.com/office/powerpoint/2010/main" val="724275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26</a:t>
            </a:fld>
            <a:endParaRPr lang="en-US" dirty="0"/>
          </a:p>
        </p:txBody>
      </p:sp>
    </p:spTree>
    <p:extLst>
      <p:ext uri="{BB962C8B-B14F-4D97-AF65-F5344CB8AC3E}">
        <p14:creationId xmlns:p14="http://schemas.microsoft.com/office/powerpoint/2010/main" val="278124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Lognormal fit for flow sizes has been shown in the research before [1], and was verified on our dataset.</a:t>
            </a:r>
          </a:p>
          <a:p>
            <a:pPr marL="0" indent="0">
              <a:buFont typeface="Arial" panose="020B0604020202020204" pitchFamily="34" charset="0"/>
              <a:buNone/>
            </a:pPr>
            <a:r>
              <a:rPr lang="en-US" dirty="0"/>
              <a:t>[1] “On the log-normal distribution of network traffic”, Antoniou, I and Ivanov, Victor V and Ivanov, Valery V and Zrelov, PV 2002</a:t>
            </a:r>
          </a:p>
          <a:p>
            <a:pPr marL="0" indent="0">
              <a:buFont typeface="Arial" panose="020B0604020202020204" pitchFamily="34" charset="0"/>
              <a:buNone/>
            </a:pPr>
            <a:r>
              <a:rPr lang="en-US" dirty="0"/>
              <a:t>* Lognormal fits for the two device types have very different parameters.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27</a:t>
            </a:fld>
            <a:endParaRPr lang="en-US" dirty="0"/>
          </a:p>
        </p:txBody>
      </p:sp>
    </p:spTree>
    <p:extLst>
      <p:ext uri="{BB962C8B-B14F-4D97-AF65-F5344CB8AC3E}">
        <p14:creationId xmlns:p14="http://schemas.microsoft.com/office/powerpoint/2010/main" val="1175255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28</a:t>
            </a:fld>
            <a:endParaRPr lang="en-US" dirty="0"/>
          </a:p>
        </p:txBody>
      </p:sp>
    </p:spTree>
    <p:extLst>
      <p:ext uri="{BB962C8B-B14F-4D97-AF65-F5344CB8AC3E}">
        <p14:creationId xmlns:p14="http://schemas.microsoft.com/office/powerpoint/2010/main" val="416443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Joke: Graduate students on weekends with their cellos!?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29</a:t>
            </a:fld>
            <a:endParaRPr lang="en-US" dirty="0"/>
          </a:p>
        </p:txBody>
      </p:sp>
    </p:spTree>
    <p:extLst>
      <p:ext uri="{BB962C8B-B14F-4D97-AF65-F5344CB8AC3E}">
        <p14:creationId xmlns:p14="http://schemas.microsoft.com/office/powerpoint/2010/main" val="249630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Mobility &amp; Traffic Aspect/Dimension/Plane</a:t>
            </a:r>
          </a:p>
          <a:p>
            <a:r>
              <a:rPr lang="en-US" dirty="0"/>
              <a:t>Several datasets can be found in CRAWDAD [https://crawdad.org/] and MobiLib [https://www.cise.ufl.edu/~helmy/MobiLib.htm]</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 There is also a scarcity of publicly available datasets containing </a:t>
            </a:r>
            <a:r>
              <a:rPr lang="en-US" sz="1200" b="1" dirty="0"/>
              <a:t>both</a:t>
            </a:r>
            <a:r>
              <a:rPr lang="en-US" sz="1200" dirty="0"/>
              <a:t> dimensions.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Mobility, Network usage, and device type characterize different aspects of human behavior.</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a:t>
            </a:fld>
            <a:endParaRPr lang="en-US" dirty="0"/>
          </a:p>
        </p:txBody>
      </p:sp>
    </p:spTree>
    <p:extLst>
      <p:ext uri="{BB962C8B-B14F-4D97-AF65-F5344CB8AC3E}">
        <p14:creationId xmlns:p14="http://schemas.microsoft.com/office/powerpoint/2010/main" val="73732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30</a:t>
            </a:fld>
            <a:endParaRPr lang="en-US" dirty="0"/>
          </a:p>
        </p:txBody>
      </p:sp>
    </p:spTree>
    <p:extLst>
      <p:ext uri="{BB962C8B-B14F-4D97-AF65-F5344CB8AC3E}">
        <p14:creationId xmlns:p14="http://schemas.microsoft.com/office/powerpoint/2010/main" val="1848527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31</a:t>
            </a:fld>
            <a:endParaRPr lang="en-US" dirty="0"/>
          </a:p>
        </p:txBody>
      </p:sp>
    </p:spTree>
    <p:extLst>
      <p:ext uri="{BB962C8B-B14F-4D97-AF65-F5344CB8AC3E}">
        <p14:creationId xmlns:p14="http://schemas.microsoft.com/office/powerpoint/2010/main" val="2153075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32</a:t>
            </a:fld>
            <a:endParaRPr lang="en-US" dirty="0"/>
          </a:p>
        </p:txBody>
      </p:sp>
    </p:spTree>
    <p:extLst>
      <p:ext uri="{BB962C8B-B14F-4D97-AF65-F5344CB8AC3E}">
        <p14:creationId xmlns:p14="http://schemas.microsoft.com/office/powerpoint/2010/main" val="688692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Goal I) It’s about finding the trends.</a:t>
            </a:r>
          </a:p>
          <a:p>
            <a:r>
              <a:rPr lang="en-US" dirty="0"/>
              <a:t>Goal II) It’s necessary to answer goal III.</a:t>
            </a:r>
          </a:p>
          <a:p>
            <a:r>
              <a:rPr lang="en-US" dirty="0"/>
              <a:t>The main goal of this study is to provide the foundation for an integrated mobility-traffic model.</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33</a:t>
            </a:fld>
            <a:endParaRPr lang="en-US" dirty="0"/>
          </a:p>
        </p:txBody>
      </p:sp>
    </p:spTree>
    <p:extLst>
      <p:ext uri="{BB962C8B-B14F-4D97-AF65-F5344CB8AC3E}">
        <p14:creationId xmlns:p14="http://schemas.microsoft.com/office/powerpoint/2010/main" val="3368075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34</a:t>
            </a:fld>
            <a:endParaRPr lang="en-US" dirty="0"/>
          </a:p>
        </p:txBody>
      </p:sp>
    </p:spTree>
    <p:extLst>
      <p:ext uri="{BB962C8B-B14F-4D97-AF65-F5344CB8AC3E}">
        <p14:creationId xmlns:p14="http://schemas.microsoft.com/office/powerpoint/2010/main" val="3605605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35</a:t>
            </a:fld>
            <a:endParaRPr lang="en-US" dirty="0"/>
          </a:p>
        </p:txBody>
      </p:sp>
    </p:spTree>
    <p:extLst>
      <p:ext uri="{BB962C8B-B14F-4D97-AF65-F5344CB8AC3E}">
        <p14:creationId xmlns:p14="http://schemas.microsoft.com/office/powerpoint/2010/main" val="488725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36</a:t>
            </a:fld>
            <a:endParaRPr lang="en-US" dirty="0"/>
          </a:p>
        </p:txBody>
      </p:sp>
    </p:spTree>
    <p:extLst>
      <p:ext uri="{BB962C8B-B14F-4D97-AF65-F5344CB8AC3E}">
        <p14:creationId xmlns:p14="http://schemas.microsoft.com/office/powerpoint/2010/main" val="2622284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The top triangle corresponds to weekdays, and the bottom is for weekends. Each cell’s right half is for Cellos, and left half is for Flutes.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Features which were &gt;0.9 correlated with the any of the presented features were removed.</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These features are calculated for each user, over a week.</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The correlation plot for mobility had an error (reversed Y-axis) that has since been fixed in the slides and </a:t>
            </a:r>
            <a:r>
              <a:rPr lang="en-US" dirty="0" err="1"/>
              <a:t>arXiv</a:t>
            </a:r>
            <a:r>
              <a:rPr lang="en-US" dirty="0"/>
              <a:t> tech report.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 </a:t>
            </a:r>
            <a:r>
              <a:rPr lang="en-US" b="1" dirty="0"/>
              <a:t>For example</a:t>
            </a:r>
            <a:r>
              <a:rPr lang="en-US" dirty="0"/>
              <a:t>, the correlation between DLT and PDT is high on weekends and low on weekdays. This is because users do not have many short duration associations on weekends and </a:t>
            </a:r>
            <a:r>
              <a:rPr lang="en-US" b="1" dirty="0"/>
              <a:t>spend most of their time at their preferred bldgs.</a:t>
            </a: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37</a:t>
            </a:fld>
            <a:endParaRPr lang="en-US" dirty="0"/>
          </a:p>
        </p:txBody>
      </p:sp>
    </p:spTree>
    <p:extLst>
      <p:ext uri="{BB962C8B-B14F-4D97-AF65-F5344CB8AC3E}">
        <p14:creationId xmlns:p14="http://schemas.microsoft.com/office/powerpoint/2010/main" val="2153320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Quadon Medium"/>
                <a:ea typeface="MS PGothic" panose="020B0600070205080204" pitchFamily="34" charset="-128"/>
                <a:cs typeface="MS PGothic" charset="0"/>
              </a:rPr>
              <a:t>Each cell’s left half is for flutes and right half is for cellos, the upper right triangle is for weekdays and the lower left for weekends.</a:t>
            </a:r>
          </a:p>
          <a:p>
            <a:pPr marL="171450" indent="-171450">
              <a:buFont typeface="Arial" panose="020B0604020202020204" pitchFamily="34" charset="0"/>
              <a:buChar char="•"/>
            </a:pPr>
            <a:r>
              <a:rPr lang="en-US" dirty="0"/>
              <a:t>Features which were &gt;0.9 correlated with the any of the presented features were removed.</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38</a:t>
            </a:fld>
            <a:endParaRPr lang="en-US" dirty="0"/>
          </a:p>
        </p:txBody>
      </p:sp>
    </p:spTree>
    <p:extLst>
      <p:ext uri="{BB962C8B-B14F-4D97-AF65-F5344CB8AC3E}">
        <p14:creationId xmlns:p14="http://schemas.microsoft.com/office/powerpoint/2010/main" val="2763320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vs Traffic features for (Flutes/Cellos, Weekday/Weekend)</a:t>
            </a:r>
          </a:p>
          <a:p>
            <a:r>
              <a:rPr lang="en-US" dirty="0"/>
              <a:t>There are currently no existing models that capture these correlations, that can be crucial in many applications including prediction, caching, resource allocation, among others. They are modeled independently, but correlations matter, and they help in modeling.</a:t>
            </a:r>
          </a:p>
          <a:p>
            <a:r>
              <a:rPr lang="en-US" sz="1200" b="1" i="0" kern="1200" dirty="0">
                <a:solidFill>
                  <a:schemeClr val="tx1"/>
                </a:solidFill>
                <a:effectLst/>
                <a:latin typeface="Quadon Medium"/>
                <a:ea typeface="MS PGothic" panose="020B0600070205080204" pitchFamily="34" charset="-128"/>
                <a:cs typeface="MS PGothic" charset="0"/>
              </a:rPr>
              <a:t>​There are more details and explanation in the paper.</a:t>
            </a:r>
            <a:endParaRPr lang="en-US" b="1"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39</a:t>
            </a:fld>
            <a:endParaRPr lang="en-US" dirty="0"/>
          </a:p>
        </p:txBody>
      </p:sp>
    </p:spTree>
    <p:extLst>
      <p:ext uri="{BB962C8B-B14F-4D97-AF65-F5344CB8AC3E}">
        <p14:creationId xmlns:p14="http://schemas.microsoft.com/office/powerpoint/2010/main" val="227608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Goal I) It’s about finding the trends.</a:t>
            </a:r>
          </a:p>
          <a:p>
            <a:r>
              <a:rPr lang="en-US" dirty="0"/>
              <a:t>Goal II) It’s necessary to answer goal III.</a:t>
            </a:r>
          </a:p>
          <a:p>
            <a:r>
              <a:rPr lang="en-US" dirty="0"/>
              <a:t>The main goal of this study is to provide the foundation for an integrated mobility-traffic model.</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a:t>
            </a:fld>
            <a:endParaRPr lang="en-US" dirty="0"/>
          </a:p>
        </p:txBody>
      </p:sp>
    </p:spTree>
    <p:extLst>
      <p:ext uri="{BB962C8B-B14F-4D97-AF65-F5344CB8AC3E}">
        <p14:creationId xmlns:p14="http://schemas.microsoft.com/office/powerpoint/2010/main" val="3501884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40</a:t>
            </a:fld>
            <a:endParaRPr lang="en-US" dirty="0"/>
          </a:p>
        </p:txBody>
      </p:sp>
    </p:spTree>
    <p:extLst>
      <p:ext uri="{BB962C8B-B14F-4D97-AF65-F5344CB8AC3E}">
        <p14:creationId xmlns:p14="http://schemas.microsoft.com/office/powerpoint/2010/main" val="1101994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Skip if short on time.</a:t>
            </a:r>
          </a:p>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41</a:t>
            </a:fld>
            <a:endParaRPr lang="en-US" dirty="0"/>
          </a:p>
        </p:txBody>
      </p:sp>
    </p:spTree>
    <p:extLst>
      <p:ext uri="{BB962C8B-B14F-4D97-AF65-F5344CB8AC3E}">
        <p14:creationId xmlns:p14="http://schemas.microsoft.com/office/powerpoint/2010/main" val="3901205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SVM classifier. 5-fold Cross-Validation. Using default parameters.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42</a:t>
            </a:fld>
            <a:endParaRPr lang="en-US" dirty="0"/>
          </a:p>
        </p:txBody>
      </p:sp>
    </p:spTree>
    <p:extLst>
      <p:ext uri="{BB962C8B-B14F-4D97-AF65-F5344CB8AC3E}">
        <p14:creationId xmlns:p14="http://schemas.microsoft.com/office/powerpoint/2010/main" val="351190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 This is an important future direction for synthesizing data points.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43</a:t>
            </a:fld>
            <a:endParaRPr lang="en-US" dirty="0"/>
          </a:p>
        </p:txBody>
      </p:sp>
    </p:spTree>
    <p:extLst>
      <p:ext uri="{BB962C8B-B14F-4D97-AF65-F5344CB8AC3E}">
        <p14:creationId xmlns:p14="http://schemas.microsoft.com/office/powerpoint/2010/main" val="3875568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Similar patterns on weekends were observed (not presented here for brevity). </a:t>
            </a:r>
          </a:p>
          <a:p>
            <a:r>
              <a:rPr lang="en-US" dirty="0"/>
              <a:t>The parameters of the GMM are the same for the entire table.</a:t>
            </a:r>
          </a:p>
          <a:p>
            <a:r>
              <a:rPr lang="en-US" sz="1200" b="0" i="0" kern="1200" dirty="0">
                <a:solidFill>
                  <a:schemeClr val="tx1"/>
                </a:solidFill>
                <a:effectLst/>
                <a:latin typeface="Quadon Medium"/>
                <a:ea typeface="MS PGothic" panose="020B0600070205080204" pitchFamily="34" charset="-128"/>
                <a:cs typeface="MS PGothic" charset="0"/>
              </a:rPr>
              <a:t>​The improvement is likely to increase by using different generative models, which is a work in progress.</a:t>
            </a: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44</a:t>
            </a:fld>
            <a:endParaRPr lang="en-US" dirty="0"/>
          </a:p>
        </p:txBody>
      </p:sp>
    </p:spTree>
    <p:extLst>
      <p:ext uri="{BB962C8B-B14F-4D97-AF65-F5344CB8AC3E}">
        <p14:creationId xmlns:p14="http://schemas.microsoft.com/office/powerpoint/2010/main" val="2877411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Skip if short on time.</a:t>
            </a:r>
          </a:p>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45</a:t>
            </a:fld>
            <a:endParaRPr lang="en-US" dirty="0"/>
          </a:p>
        </p:txBody>
      </p:sp>
    </p:spTree>
    <p:extLst>
      <p:ext uri="{BB962C8B-B14F-4D97-AF65-F5344CB8AC3E}">
        <p14:creationId xmlns:p14="http://schemas.microsoft.com/office/powerpoint/2010/main" val="1417044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a:t>slide.</a:t>
            </a:r>
          </a:p>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46</a:t>
            </a:fld>
            <a:endParaRPr lang="en-US"/>
          </a:p>
        </p:txBody>
      </p:sp>
    </p:spTree>
    <p:extLst>
      <p:ext uri="{BB962C8B-B14F-4D97-AF65-F5344CB8AC3E}">
        <p14:creationId xmlns:p14="http://schemas.microsoft.com/office/powerpoint/2010/main" val="2389999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47</a:t>
            </a:fld>
            <a:endParaRPr lang="en-US" dirty="0"/>
          </a:p>
        </p:txBody>
      </p:sp>
    </p:spTree>
    <p:extLst>
      <p:ext uri="{BB962C8B-B14F-4D97-AF65-F5344CB8AC3E}">
        <p14:creationId xmlns:p14="http://schemas.microsoft.com/office/powerpoint/2010/main" val="3950208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chemeClr val="bg1"/>
                </a:solidFill>
              </a:rPr>
              <a:t>Work in progress!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chemeClr val="bg1"/>
                </a:solidFill>
              </a:rPr>
              <a:t>Do you have mobility/traffic datasets? Please let us know </a:t>
            </a:r>
            <a:r>
              <a:rPr lang="en-US" b="1" dirty="0">
                <a:solidFill>
                  <a:schemeClr val="bg1"/>
                </a:solidFill>
                <a:sym typeface="Wingdings" panose="05000000000000000000" pitchFamily="2" charset="2"/>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chemeClr val="bg1"/>
                </a:solidFill>
              </a:rPr>
              <a:t>Tech report of this publication can be found at </a:t>
            </a:r>
            <a:r>
              <a:rPr lang="en-US" dirty="0">
                <a:solidFill>
                  <a:schemeClr val="bg1"/>
                </a:solidFill>
                <a:hlinkClick r:id="rId3"/>
              </a:rPr>
              <a:t>https://arxiv.org/abs/1801.02705</a:t>
            </a:r>
            <a:r>
              <a:rPr lang="en-US"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48</a:t>
            </a:fld>
            <a:endParaRPr lang="en-US" dirty="0"/>
          </a:p>
        </p:txBody>
      </p:sp>
    </p:spTree>
    <p:extLst>
      <p:ext uri="{BB962C8B-B14F-4D97-AF65-F5344CB8AC3E}">
        <p14:creationId xmlns:p14="http://schemas.microsoft.com/office/powerpoint/2010/main" val="3424654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49</a:t>
            </a:fld>
            <a:endParaRPr lang="en-US" dirty="0"/>
          </a:p>
        </p:txBody>
      </p:sp>
    </p:spTree>
    <p:extLst>
      <p:ext uri="{BB962C8B-B14F-4D97-AF65-F5344CB8AC3E}">
        <p14:creationId xmlns:p14="http://schemas.microsoft.com/office/powerpoint/2010/main" val="218872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a:t>
            </a:fld>
            <a:endParaRPr lang="en-US" dirty="0"/>
          </a:p>
        </p:txBody>
      </p:sp>
    </p:spTree>
    <p:extLst>
      <p:ext uri="{BB962C8B-B14F-4D97-AF65-F5344CB8AC3E}">
        <p14:creationId xmlns:p14="http://schemas.microsoft.com/office/powerpoint/2010/main" val="2253320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50</a:t>
            </a:fld>
            <a:endParaRPr lang="en-US" dirty="0"/>
          </a:p>
        </p:txBody>
      </p:sp>
    </p:spTree>
    <p:extLst>
      <p:ext uri="{BB962C8B-B14F-4D97-AF65-F5344CB8AC3E}">
        <p14:creationId xmlns:p14="http://schemas.microsoft.com/office/powerpoint/2010/main" val="2471763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51</a:t>
            </a:fld>
            <a:endParaRPr lang="en-US" dirty="0"/>
          </a:p>
        </p:txBody>
      </p:sp>
    </p:spTree>
    <p:extLst>
      <p:ext uri="{BB962C8B-B14F-4D97-AF65-F5344CB8AC3E}">
        <p14:creationId xmlns:p14="http://schemas.microsoft.com/office/powerpoint/2010/main" val="316867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52</a:t>
            </a:fld>
            <a:endParaRPr lang="en-US" dirty="0"/>
          </a:p>
        </p:txBody>
      </p:sp>
    </p:spTree>
    <p:extLst>
      <p:ext uri="{BB962C8B-B14F-4D97-AF65-F5344CB8AC3E}">
        <p14:creationId xmlns:p14="http://schemas.microsoft.com/office/powerpoint/2010/main" val="1081427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53</a:t>
            </a:fld>
            <a:endParaRPr lang="en-US" dirty="0"/>
          </a:p>
        </p:txBody>
      </p:sp>
    </p:spTree>
    <p:extLst>
      <p:ext uri="{BB962C8B-B14F-4D97-AF65-F5344CB8AC3E}">
        <p14:creationId xmlns:p14="http://schemas.microsoft.com/office/powerpoint/2010/main" val="3762004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54</a:t>
            </a:fld>
            <a:endParaRPr lang="en-US" dirty="0"/>
          </a:p>
        </p:txBody>
      </p:sp>
    </p:spTree>
    <p:extLst>
      <p:ext uri="{BB962C8B-B14F-4D97-AF65-F5344CB8AC3E}">
        <p14:creationId xmlns:p14="http://schemas.microsoft.com/office/powerpoint/2010/main" val="4067570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massive size of the NetFlow, this join query takes several days .</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55</a:t>
            </a:fld>
            <a:endParaRPr lang="en-US" dirty="0"/>
          </a:p>
        </p:txBody>
      </p:sp>
    </p:spTree>
    <p:extLst>
      <p:ext uri="{BB962C8B-B14F-4D97-AF65-F5344CB8AC3E}">
        <p14:creationId xmlns:p14="http://schemas.microsoft.com/office/powerpoint/2010/main" val="2206534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We utilized a survey done by our lab under supervision of Prof. Ahmed Helmy.</a:t>
            </a:r>
          </a:p>
          <a:p>
            <a:pPr marL="0" indent="0">
              <a:buFont typeface="Arial" panose="020B0604020202020204" pitchFamily="34" charset="0"/>
              <a:buNone/>
            </a:pPr>
            <a:r>
              <a:rPr lang="en-US" dirty="0"/>
              <a:t>** Looking solely at the intersection of devices already classified using the survey and admob.com users, 92% are flutes.</a:t>
            </a:r>
          </a:p>
          <a:p>
            <a:pPr marL="0" indent="0">
              <a:buFont typeface="Arial" panose="020B0604020202020204" pitchFamily="34" charset="0"/>
              <a:buNone/>
            </a:pPr>
            <a:r>
              <a:rPr lang="en-US" dirty="0"/>
              <a:t>*** Out of ~80K devices in NetFlow/Core dataset. </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56</a:t>
            </a:fld>
            <a:endParaRPr lang="en-US" dirty="0"/>
          </a:p>
        </p:txBody>
      </p:sp>
    </p:spTree>
    <p:extLst>
      <p:ext uri="{BB962C8B-B14F-4D97-AF65-F5344CB8AC3E}">
        <p14:creationId xmlns:p14="http://schemas.microsoft.com/office/powerpoint/2010/main" val="405263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i="0" dirty="0">
                    <a:latin typeface="Quadon Medium"/>
                  </a:rPr>
                  <a:t>Where</a:t>
                </a:r>
                <a:r>
                  <a:rPr lang="en-US" b="0" i="0" baseline="0" dirty="0">
                    <a:latin typeface="Quadon Medium"/>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𝑐𝑚</m:t>
                        </m:r>
                      </m:sub>
                    </m:sSub>
                  </m:oMath>
                </a14:m>
                <a:r>
                  <a:rPr lang="en-US" dirty="0"/>
                  <a:t>is the distance between a</a:t>
                </a:r>
                <a:r>
                  <a:rPr lang="en-US" baseline="0" dirty="0"/>
                  <a:t> user’s logged location and center of mass.</a:t>
                </a:r>
              </a:p>
            </p:txBody>
          </p:sp>
        </mc:Choice>
        <mc:Fallback xmlns="">
          <p:sp>
            <p:nvSpPr>
              <p:cNvPr id="3" name="Notes Placeholder 2"/>
              <p:cNvSpPr>
                <a:spLocks noGrp="1"/>
              </p:cNvSpPr>
              <p:nvPr>
                <p:ph type="body" idx="1"/>
              </p:nvPr>
            </p:nvSpPr>
            <p:spPr/>
            <p:txBody>
              <a:bodyPr/>
              <a:lstStyle/>
              <a:p>
                <a:r>
                  <a:rPr lang="en-US" b="0" i="0" dirty="0">
                    <a:latin typeface="Quadon Medium"/>
                  </a:rPr>
                  <a:t>Where</a:t>
                </a:r>
                <a:r>
                  <a:rPr lang="en-US" b="0" i="0" baseline="0" dirty="0">
                    <a:latin typeface="Quadon Medium"/>
                  </a:rPr>
                  <a:t> </a:t>
                </a:r>
                <a:r>
                  <a:rPr lang="en-US" b="0" i="0">
                    <a:latin typeface="Cambria Math" panose="02040503050406030204" pitchFamily="18" charset="0"/>
                  </a:rPr>
                  <a:t>𝑟_𝑖−𝑟_𝑐𝑚</a:t>
                </a:r>
                <a:r>
                  <a:rPr lang="en-US" dirty="0"/>
                  <a:t>is the distance between a</a:t>
                </a:r>
                <a:r>
                  <a:rPr lang="en-US" baseline="0" dirty="0"/>
                  <a:t> user’s logged location and center of mass.</a:t>
                </a:r>
              </a:p>
            </p:txBody>
          </p:sp>
        </mc:Fallback>
      </mc:AlternateContent>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57</a:t>
            </a:fld>
            <a:endParaRPr lang="en-US" dirty="0"/>
          </a:p>
        </p:txBody>
      </p:sp>
    </p:spTree>
    <p:extLst>
      <p:ext uri="{BB962C8B-B14F-4D97-AF65-F5344CB8AC3E}">
        <p14:creationId xmlns:p14="http://schemas.microsoft.com/office/powerpoint/2010/main" val="3903480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58</a:t>
            </a:fld>
            <a:endParaRPr lang="en-US" dirty="0"/>
          </a:p>
        </p:txBody>
      </p:sp>
    </p:spTree>
    <p:extLst>
      <p:ext uri="{BB962C8B-B14F-4D97-AF65-F5344CB8AC3E}">
        <p14:creationId xmlns:p14="http://schemas.microsoft.com/office/powerpoint/2010/main" val="2173859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59</a:t>
            </a:fld>
            <a:endParaRPr lang="en-US" dirty="0"/>
          </a:p>
        </p:txBody>
      </p:sp>
    </p:spTree>
    <p:extLst>
      <p:ext uri="{BB962C8B-B14F-4D97-AF65-F5344CB8AC3E}">
        <p14:creationId xmlns:p14="http://schemas.microsoft.com/office/powerpoint/2010/main" val="80406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a:t>
            </a:fld>
            <a:endParaRPr lang="en-US" dirty="0"/>
          </a:p>
        </p:txBody>
      </p:sp>
    </p:spTree>
    <p:extLst>
      <p:ext uri="{BB962C8B-B14F-4D97-AF65-F5344CB8AC3E}">
        <p14:creationId xmlns:p14="http://schemas.microsoft.com/office/powerpoint/2010/main" val="1772494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metric captures inter-semester behavior.</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60</a:t>
            </a:fld>
            <a:endParaRPr lang="en-US" dirty="0"/>
          </a:p>
        </p:txBody>
      </p:sp>
    </p:spTree>
    <p:extLst>
      <p:ext uri="{BB962C8B-B14F-4D97-AF65-F5344CB8AC3E}">
        <p14:creationId xmlns:p14="http://schemas.microsoft.com/office/powerpoint/2010/main" val="7801728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61</a:t>
            </a:fld>
            <a:endParaRPr lang="en-US" dirty="0"/>
          </a:p>
        </p:txBody>
      </p:sp>
    </p:spTree>
    <p:extLst>
      <p:ext uri="{BB962C8B-B14F-4D97-AF65-F5344CB8AC3E}">
        <p14:creationId xmlns:p14="http://schemas.microsoft.com/office/powerpoint/2010/main" val="3268726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62</a:t>
            </a:fld>
            <a:endParaRPr lang="en-US" dirty="0"/>
          </a:p>
        </p:txBody>
      </p:sp>
    </p:spTree>
    <p:extLst>
      <p:ext uri="{BB962C8B-B14F-4D97-AF65-F5344CB8AC3E}">
        <p14:creationId xmlns:p14="http://schemas.microsoft.com/office/powerpoint/2010/main" val="87526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63</a:t>
            </a:fld>
            <a:endParaRPr lang="en-US" dirty="0"/>
          </a:p>
        </p:txBody>
      </p:sp>
    </p:spTree>
    <p:extLst>
      <p:ext uri="{BB962C8B-B14F-4D97-AF65-F5344CB8AC3E}">
        <p14:creationId xmlns:p14="http://schemas.microsoft.com/office/powerpoint/2010/main" val="1106044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reversals of the device percentages to associate with WLAN happen at 9 AM and 7 PM.</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64</a:t>
            </a:fld>
            <a:endParaRPr lang="en-US" dirty="0"/>
          </a:p>
        </p:txBody>
      </p:sp>
    </p:spTree>
    <p:extLst>
      <p:ext uri="{BB962C8B-B14F-4D97-AF65-F5344CB8AC3E}">
        <p14:creationId xmlns:p14="http://schemas.microsoft.com/office/powerpoint/2010/main" val="1081055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0" i="0" u="none" strike="noStrike" kern="1200" baseline="0" dirty="0">
                <a:solidFill>
                  <a:schemeClr val="tx1"/>
                </a:solidFill>
                <a:latin typeface="Quadon Medium"/>
                <a:ea typeface="MS PGothic" panose="020B0600070205080204" pitchFamily="34" charset="-128"/>
                <a:cs typeface="MS PGothic" charset="0"/>
              </a:rPr>
              <a:t>Each dot represents median time for a given location.</a:t>
            </a: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65</a:t>
            </a:fld>
            <a:endParaRPr lang="en-US" dirty="0"/>
          </a:p>
        </p:txBody>
      </p:sp>
    </p:spTree>
    <p:extLst>
      <p:ext uri="{BB962C8B-B14F-4D97-AF65-F5344CB8AC3E}">
        <p14:creationId xmlns:p14="http://schemas.microsoft.com/office/powerpoint/2010/main" val="1146204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66</a:t>
            </a:fld>
            <a:endParaRPr lang="en-US" dirty="0"/>
          </a:p>
        </p:txBody>
      </p:sp>
    </p:spTree>
    <p:extLst>
      <p:ext uri="{BB962C8B-B14F-4D97-AF65-F5344CB8AC3E}">
        <p14:creationId xmlns:p14="http://schemas.microsoft.com/office/powerpoint/2010/main" val="32587716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 An integrated mobility-traffic model should encapsulate statistical characteristics of each dimension (mobility/traffic).</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67</a:t>
            </a:fld>
            <a:endParaRPr lang="en-US" dirty="0"/>
          </a:p>
        </p:txBody>
      </p:sp>
    </p:spTree>
    <p:extLst>
      <p:ext uri="{BB962C8B-B14F-4D97-AF65-F5344CB8AC3E}">
        <p14:creationId xmlns:p14="http://schemas.microsoft.com/office/powerpoint/2010/main" val="2873940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Beta fits for the two device types have different parameters.</a:t>
            </a:r>
          </a:p>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68</a:t>
            </a:fld>
            <a:endParaRPr lang="en-US" dirty="0"/>
          </a:p>
        </p:txBody>
      </p:sp>
    </p:spTree>
    <p:extLst>
      <p:ext uri="{BB962C8B-B14F-4D97-AF65-F5344CB8AC3E}">
        <p14:creationId xmlns:p14="http://schemas.microsoft.com/office/powerpoint/2010/main" val="196112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69</a:t>
            </a:fld>
            <a:endParaRPr lang="en-US" dirty="0"/>
          </a:p>
        </p:txBody>
      </p:sp>
    </p:spTree>
    <p:extLst>
      <p:ext uri="{BB962C8B-B14F-4D97-AF65-F5344CB8AC3E}">
        <p14:creationId xmlns:p14="http://schemas.microsoft.com/office/powerpoint/2010/main" val="400213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a:t>
            </a:fld>
            <a:endParaRPr lang="en-US" dirty="0"/>
          </a:p>
        </p:txBody>
      </p:sp>
    </p:spTree>
    <p:extLst>
      <p:ext uri="{BB962C8B-B14F-4D97-AF65-F5344CB8AC3E}">
        <p14:creationId xmlns:p14="http://schemas.microsoft.com/office/powerpoint/2010/main" val="2844700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I will only provide a sneak peak of the spatial (and later temporal) analysis.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70</a:t>
            </a:fld>
            <a:endParaRPr lang="en-US" dirty="0"/>
          </a:p>
        </p:txBody>
      </p:sp>
    </p:spTree>
    <p:extLst>
      <p:ext uri="{BB962C8B-B14F-4D97-AF65-F5344CB8AC3E}">
        <p14:creationId xmlns:p14="http://schemas.microsoft.com/office/powerpoint/2010/main" val="9062632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b="0" dirty="0"/>
              <a:t>* This means that while most APs do not see traffic, most buildings do have traffic! </a:t>
            </a:r>
            <a:r>
              <a:rPr lang="en-US" b="0" dirty="0">
                <a:sym typeface="Wingdings" panose="05000000000000000000" pitchFamily="2" charset="2"/>
              </a:rPr>
              <a:t></a:t>
            </a:r>
            <a:r>
              <a:rPr lang="en-US" b="0" dirty="0"/>
              <a:t> traffic is clustered in a few areas of each building!</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71</a:t>
            </a:fld>
            <a:endParaRPr lang="en-US" dirty="0"/>
          </a:p>
        </p:txBody>
      </p:sp>
    </p:spTree>
    <p:extLst>
      <p:ext uri="{BB962C8B-B14F-4D97-AF65-F5344CB8AC3E}">
        <p14:creationId xmlns:p14="http://schemas.microsoft.com/office/powerpoint/2010/main" val="32156872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72</a:t>
            </a:fld>
            <a:endParaRPr lang="en-US" dirty="0"/>
          </a:p>
        </p:txBody>
      </p:sp>
    </p:spTree>
    <p:extLst>
      <p:ext uri="{BB962C8B-B14F-4D97-AF65-F5344CB8AC3E}">
        <p14:creationId xmlns:p14="http://schemas.microsoft.com/office/powerpoint/2010/main" val="3294264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73</a:t>
            </a:fld>
            <a:endParaRPr lang="en-US" dirty="0"/>
          </a:p>
        </p:txBody>
      </p:sp>
    </p:spTree>
    <p:extLst>
      <p:ext uri="{BB962C8B-B14F-4D97-AF65-F5344CB8AC3E}">
        <p14:creationId xmlns:p14="http://schemas.microsoft.com/office/powerpoint/2010/main" val="1076931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74</a:t>
            </a:fld>
            <a:endParaRPr lang="en-US" dirty="0"/>
          </a:p>
        </p:txBody>
      </p:sp>
    </p:spTree>
    <p:extLst>
      <p:ext uri="{BB962C8B-B14F-4D97-AF65-F5344CB8AC3E}">
        <p14:creationId xmlns:p14="http://schemas.microsoft.com/office/powerpoint/2010/main" val="19382052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SVM classifier. 5-fold Cross-Validation. Using default parameters.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75</a:t>
            </a:fld>
            <a:endParaRPr lang="en-US" dirty="0"/>
          </a:p>
        </p:txBody>
      </p:sp>
    </p:spTree>
    <p:extLst>
      <p:ext uri="{BB962C8B-B14F-4D97-AF65-F5344CB8AC3E}">
        <p14:creationId xmlns:p14="http://schemas.microsoft.com/office/powerpoint/2010/main" val="2619826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76</a:t>
            </a:fld>
            <a:endParaRPr lang="en-US" dirty="0"/>
          </a:p>
        </p:txBody>
      </p:sp>
    </p:spTree>
    <p:extLst>
      <p:ext uri="{BB962C8B-B14F-4D97-AF65-F5344CB8AC3E}">
        <p14:creationId xmlns:p14="http://schemas.microsoft.com/office/powerpoint/2010/main" val="2624854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77</a:t>
            </a:fld>
            <a:endParaRPr lang="en-US" dirty="0"/>
          </a:p>
        </p:txBody>
      </p:sp>
    </p:spTree>
    <p:extLst>
      <p:ext uri="{BB962C8B-B14F-4D97-AF65-F5344CB8AC3E}">
        <p14:creationId xmlns:p14="http://schemas.microsoft.com/office/powerpoint/2010/main" val="2606645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78</a:t>
            </a:fld>
            <a:endParaRPr lang="en-US" dirty="0"/>
          </a:p>
        </p:txBody>
      </p:sp>
    </p:spTree>
    <p:extLst>
      <p:ext uri="{BB962C8B-B14F-4D97-AF65-F5344CB8AC3E}">
        <p14:creationId xmlns:p14="http://schemas.microsoft.com/office/powerpoint/2010/main" val="19145063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79</a:t>
            </a:fld>
            <a:endParaRPr lang="en-US" dirty="0"/>
          </a:p>
        </p:txBody>
      </p:sp>
    </p:spTree>
    <p:extLst>
      <p:ext uri="{BB962C8B-B14F-4D97-AF65-F5344CB8AC3E}">
        <p14:creationId xmlns:p14="http://schemas.microsoft.com/office/powerpoint/2010/main" val="18520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the framework from the data, through analysis and all the way to modeling insights.</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8</a:t>
            </a:fld>
            <a:endParaRPr lang="en-US" dirty="0"/>
          </a:p>
        </p:txBody>
      </p:sp>
    </p:spTree>
    <p:extLst>
      <p:ext uri="{BB962C8B-B14F-4D97-AF65-F5344CB8AC3E}">
        <p14:creationId xmlns:p14="http://schemas.microsoft.com/office/powerpoint/2010/main" val="16014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Layers, the first layer has 3 parts (a, b, c)</a:t>
            </a:r>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9</a:t>
            </a:fld>
            <a:endParaRPr lang="en-US" dirty="0"/>
          </a:p>
        </p:txBody>
      </p:sp>
    </p:spTree>
    <p:extLst>
      <p:ext uri="{BB962C8B-B14F-4D97-AF65-F5344CB8AC3E}">
        <p14:creationId xmlns:p14="http://schemas.microsoft.com/office/powerpoint/2010/main" val="239416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HWCOE-PPT---title-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1291" cy="5143500"/>
          </a:xfrm>
          <a:prstGeom prst="rect">
            <a:avLst/>
          </a:prstGeom>
        </p:spPr>
      </p:pic>
      <p:sp>
        <p:nvSpPr>
          <p:cNvPr id="6" name="Title 1"/>
          <p:cNvSpPr>
            <a:spLocks noGrp="1"/>
          </p:cNvSpPr>
          <p:nvPr>
            <p:ph type="title" hasCustomPrompt="1"/>
          </p:nvPr>
        </p:nvSpPr>
        <p:spPr>
          <a:xfrm>
            <a:off x="871298" y="1676190"/>
            <a:ext cx="8272703" cy="133428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7" name="Text Placeholder 3"/>
          <p:cNvSpPr>
            <a:spLocks noGrp="1"/>
          </p:cNvSpPr>
          <p:nvPr>
            <p:ph type="body" sz="half" idx="2" hasCustomPrompt="1"/>
          </p:nvPr>
        </p:nvSpPr>
        <p:spPr>
          <a:xfrm>
            <a:off x="871300" y="3095758"/>
            <a:ext cx="8681355" cy="581025"/>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Tree>
    <p:extLst>
      <p:ext uri="{BB962C8B-B14F-4D97-AF65-F5344CB8AC3E}">
        <p14:creationId xmlns:p14="http://schemas.microsoft.com/office/powerpoint/2010/main" val="1276722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HWCOE-PPT---title-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1291" cy="5143500"/>
          </a:xfrm>
          <a:prstGeom prst="rect">
            <a:avLst/>
          </a:prstGeom>
        </p:spPr>
      </p:pic>
      <p:sp>
        <p:nvSpPr>
          <p:cNvPr id="8" name="Title 1"/>
          <p:cNvSpPr>
            <a:spLocks noGrp="1"/>
          </p:cNvSpPr>
          <p:nvPr>
            <p:ph type="title" hasCustomPrompt="1"/>
          </p:nvPr>
        </p:nvSpPr>
        <p:spPr>
          <a:xfrm>
            <a:off x="871298" y="2140563"/>
            <a:ext cx="8272703" cy="1334281"/>
          </a:xfrm>
        </p:spPr>
        <p:txBody>
          <a:bodyPr/>
          <a:lstStyle>
            <a:lvl1pPr algn="l">
              <a:lnSpc>
                <a:spcPct val="80000"/>
              </a:lnSpc>
              <a:defRPr sz="3600">
                <a:solidFill>
                  <a:schemeClr val="bg1"/>
                </a:solidFill>
                <a:latin typeface="+mj-lt"/>
              </a:defRPr>
            </a:lvl1pPr>
          </a:lstStyle>
          <a:p>
            <a:r>
              <a:rPr lang="en-US" dirty="0"/>
              <a:t>Presentation Title</a:t>
            </a:r>
            <a:br>
              <a:rPr lang="en-US" dirty="0"/>
            </a:br>
            <a:r>
              <a:rPr lang="en-US" dirty="0"/>
              <a:t>With Two Lines</a:t>
            </a:r>
          </a:p>
        </p:txBody>
      </p:sp>
    </p:spTree>
    <p:extLst>
      <p:ext uri="{BB962C8B-B14F-4D97-AF65-F5344CB8AC3E}">
        <p14:creationId xmlns:p14="http://schemas.microsoft.com/office/powerpoint/2010/main" val="28494261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4FADCD-22F2-4A14-A571-6ACF405E65FD}" type="slidenum">
              <a:rPr lang="en-US" smtClean="0"/>
              <a:pPr/>
              <a:t>‹#›</a:t>
            </a:fld>
            <a:endParaRPr lang="en-US" dirty="0"/>
          </a:p>
        </p:txBody>
      </p:sp>
      <p:sp>
        <p:nvSpPr>
          <p:cNvPr id="4" name="Title 3"/>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36251538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4FADCD-22F2-4A14-A571-6ACF405E65FD}" type="slidenum">
              <a:rPr lang="en-US" smtClean="0"/>
              <a:t>‹#›</a:t>
            </a:fld>
            <a:endParaRPr lang="en-US" dirty="0"/>
          </a:p>
        </p:txBody>
      </p:sp>
    </p:spTree>
    <p:extLst>
      <p:ext uri="{BB962C8B-B14F-4D97-AF65-F5344CB8AC3E}">
        <p14:creationId xmlns:p14="http://schemas.microsoft.com/office/powerpoint/2010/main" val="20275601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bwMode="auto">
          <a:xfrm>
            <a:off x="289957" y="1722826"/>
            <a:ext cx="7556500" cy="310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bwMode="auto">
          <a:xfrm>
            <a:off x="289957" y="893855"/>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latin typeface="+mj-lt"/>
              </a:defRPr>
            </a:lvl1pPr>
          </a:lstStyle>
          <a:p>
            <a:pPr lvl="0"/>
            <a:r>
              <a:rPr lang="en-US" dirty="0"/>
              <a:t>Click to edit Master title style</a:t>
            </a:r>
          </a:p>
        </p:txBody>
      </p:sp>
      <p:sp>
        <p:nvSpPr>
          <p:cNvPr id="2" name="Slide Number Placeholder 1"/>
          <p:cNvSpPr>
            <a:spLocks noGrp="1"/>
          </p:cNvSpPr>
          <p:nvPr>
            <p:ph type="sldNum" sz="quarter" idx="10"/>
          </p:nvPr>
        </p:nvSpPr>
        <p:spPr/>
        <p:txBody>
          <a:bodyPr/>
          <a:lstStyle/>
          <a:p>
            <a:fld id="{694FADCD-22F2-4A14-A571-6ACF405E65FD}" type="slidenum">
              <a:rPr lang="en-US" smtClean="0"/>
              <a:t>‹#›</a:t>
            </a:fld>
            <a:endParaRPr lang="en-US" dirty="0"/>
          </a:p>
        </p:txBody>
      </p:sp>
    </p:spTree>
    <p:extLst>
      <p:ext uri="{BB962C8B-B14F-4D97-AF65-F5344CB8AC3E}">
        <p14:creationId xmlns:p14="http://schemas.microsoft.com/office/powerpoint/2010/main" val="4052785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3822" y="2142599"/>
            <a:ext cx="7763657" cy="2611257"/>
          </a:xfrm>
        </p:spPr>
        <p:txBody>
          <a:bodyPr>
            <a:normAutofit/>
          </a:bodyPr>
          <a:lstStyle>
            <a:lvl1pPr>
              <a:defRPr sz="1800">
                <a:latin typeface="+mn-lt"/>
                <a:cs typeface="Quadon Medium"/>
              </a:defRPr>
            </a:lvl1pPr>
            <a:lvl2pPr>
              <a:defRPr sz="1800">
                <a:latin typeface="+mn-lt"/>
                <a:cs typeface="Quadon Medium"/>
              </a:defRPr>
            </a:lvl2pPr>
            <a:lvl3pPr>
              <a:defRPr sz="1800">
                <a:latin typeface="+mn-lt"/>
                <a:cs typeface="Quadon Medium"/>
              </a:defRPr>
            </a:lvl3pPr>
            <a:lvl4pPr>
              <a:defRPr sz="1800">
                <a:latin typeface="+mn-lt"/>
                <a:cs typeface="Quadon Medium"/>
              </a:defRPr>
            </a:lvl4pPr>
            <a:lvl5pPr>
              <a:defRPr sz="1800">
                <a:latin typeface="+mn-lt"/>
                <a:cs typeface="Quadon Medium"/>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Text Placeholder 3"/>
          <p:cNvSpPr>
            <a:spLocks noGrp="1"/>
          </p:cNvSpPr>
          <p:nvPr>
            <p:ph type="body" sz="half" idx="10"/>
          </p:nvPr>
        </p:nvSpPr>
        <p:spPr>
          <a:xfrm>
            <a:off x="293822" y="1500291"/>
            <a:ext cx="7763657" cy="581025"/>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itle Placeholder 1"/>
          <p:cNvSpPr>
            <a:spLocks noGrp="1"/>
          </p:cNvSpPr>
          <p:nvPr>
            <p:ph type="title"/>
          </p:nvPr>
        </p:nvSpPr>
        <p:spPr bwMode="auto">
          <a:xfrm>
            <a:off x="289957" y="893855"/>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latin typeface="+mj-lt"/>
              </a:defRPr>
            </a:lvl1pPr>
          </a:lstStyle>
          <a:p>
            <a:pPr lvl="0"/>
            <a:r>
              <a:rPr lang="en-US" dirty="0"/>
              <a:t>Click to edit Master title style</a:t>
            </a:r>
          </a:p>
        </p:txBody>
      </p:sp>
      <p:sp>
        <p:nvSpPr>
          <p:cNvPr id="2" name="Slide Number Placeholder 1"/>
          <p:cNvSpPr>
            <a:spLocks noGrp="1"/>
          </p:cNvSpPr>
          <p:nvPr>
            <p:ph type="sldNum" sz="quarter" idx="11"/>
          </p:nvPr>
        </p:nvSpPr>
        <p:spPr/>
        <p:txBody>
          <a:bodyPr/>
          <a:lstStyle/>
          <a:p>
            <a:fld id="{694FADCD-22F2-4A14-A571-6ACF405E65FD}" type="slidenum">
              <a:rPr lang="en-US" smtClean="0"/>
              <a:t>‹#›</a:t>
            </a:fld>
            <a:endParaRPr lang="en-US" dirty="0"/>
          </a:p>
        </p:txBody>
      </p:sp>
    </p:spTree>
    <p:extLst>
      <p:ext uri="{BB962C8B-B14F-4D97-AF65-F5344CB8AC3E}">
        <p14:creationId xmlns:p14="http://schemas.microsoft.com/office/powerpoint/2010/main" val="29985732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3821" y="2583844"/>
            <a:ext cx="3657600" cy="2268251"/>
          </a:xfrm>
        </p:spPr>
        <p:txBody>
          <a:bodyPr>
            <a:normAutofit/>
          </a:bodyPr>
          <a:lstStyle>
            <a:lvl1pPr>
              <a:defRPr sz="1800">
                <a:latin typeface="+mn-lt"/>
                <a:cs typeface="Quadon Medium"/>
              </a:defRPr>
            </a:lvl1pPr>
            <a:lvl2pPr>
              <a:defRPr sz="1800">
                <a:latin typeface="+mn-lt"/>
                <a:cs typeface="Quadon Medium"/>
              </a:defRPr>
            </a:lvl2pPr>
            <a:lvl3pPr>
              <a:defRPr sz="1800">
                <a:latin typeface="+mn-lt"/>
                <a:cs typeface="Quadon Medium"/>
              </a:defRPr>
            </a:lvl3pPr>
            <a:lvl4pPr>
              <a:defRPr sz="1800">
                <a:latin typeface="+mn-lt"/>
                <a:cs typeface="Quadon Medium"/>
              </a:defRPr>
            </a:lvl4pPr>
            <a:lvl5pPr>
              <a:defRPr sz="1800">
                <a:latin typeface="+mn-lt"/>
                <a:cs typeface="Quadon Medium"/>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Content Placeholder 5"/>
          <p:cNvSpPr>
            <a:spLocks noGrp="1"/>
          </p:cNvSpPr>
          <p:nvPr>
            <p:ph sz="quarter" idx="4"/>
          </p:nvPr>
        </p:nvSpPr>
        <p:spPr>
          <a:xfrm>
            <a:off x="4196159" y="2583844"/>
            <a:ext cx="3657600" cy="2268251"/>
          </a:xfrm>
        </p:spPr>
        <p:txBody>
          <a:bodyPr>
            <a:normAutofit/>
          </a:bodyPr>
          <a:lstStyle>
            <a:lvl1pPr>
              <a:defRPr sz="1800" b="0" i="0">
                <a:latin typeface="+mn-lt"/>
                <a:cs typeface="Quadon Medium"/>
              </a:defRPr>
            </a:lvl1pPr>
            <a:lvl2pPr>
              <a:defRPr sz="1800">
                <a:latin typeface="+mn-lt"/>
                <a:cs typeface="Quadon Medium"/>
              </a:defRPr>
            </a:lvl2pPr>
            <a:lvl3pPr>
              <a:defRPr sz="1800">
                <a:latin typeface="+mn-lt"/>
                <a:cs typeface="Quadon Medium"/>
              </a:defRPr>
            </a:lvl3pPr>
            <a:lvl4pPr>
              <a:defRPr sz="1800">
                <a:latin typeface="+mn-lt"/>
                <a:cs typeface="Quadon Medium"/>
              </a:defRPr>
            </a:lvl4pPr>
            <a:lvl5pPr>
              <a:defRPr sz="1800">
                <a:latin typeface="+mn-lt"/>
                <a:cs typeface="Quadon Medium"/>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3" name="Text Placeholder 2"/>
          <p:cNvSpPr>
            <a:spLocks noGrp="1"/>
          </p:cNvSpPr>
          <p:nvPr>
            <p:ph type="body" idx="1"/>
          </p:nvPr>
        </p:nvSpPr>
        <p:spPr>
          <a:xfrm>
            <a:off x="293821" y="2301456"/>
            <a:ext cx="3657600" cy="242047"/>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Gentona Book"/>
                <a:cs typeface="Genton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196159" y="2301456"/>
            <a:ext cx="3657600" cy="242047"/>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Gentona Book"/>
                <a:cs typeface="Genton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3"/>
          <p:cNvSpPr>
            <a:spLocks noGrp="1"/>
          </p:cNvSpPr>
          <p:nvPr>
            <p:ph type="body" sz="half" idx="10"/>
          </p:nvPr>
        </p:nvSpPr>
        <p:spPr>
          <a:xfrm>
            <a:off x="293822" y="1500291"/>
            <a:ext cx="7763657" cy="581025"/>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Placeholder 1"/>
          <p:cNvSpPr>
            <a:spLocks noGrp="1"/>
          </p:cNvSpPr>
          <p:nvPr>
            <p:ph type="title"/>
          </p:nvPr>
        </p:nvSpPr>
        <p:spPr bwMode="auto">
          <a:xfrm>
            <a:off x="289957" y="893855"/>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latin typeface="+mj-lt"/>
              </a:defRPr>
            </a:lvl1pPr>
          </a:lstStyle>
          <a:p>
            <a:pPr lvl="0"/>
            <a:r>
              <a:rPr lang="en-US" dirty="0"/>
              <a:t>Click to edit Master title style</a:t>
            </a:r>
          </a:p>
        </p:txBody>
      </p:sp>
      <p:sp>
        <p:nvSpPr>
          <p:cNvPr id="2" name="Slide Number Placeholder 1"/>
          <p:cNvSpPr>
            <a:spLocks noGrp="1"/>
          </p:cNvSpPr>
          <p:nvPr>
            <p:ph type="sldNum" sz="quarter" idx="11"/>
          </p:nvPr>
        </p:nvSpPr>
        <p:spPr/>
        <p:txBody>
          <a:bodyPr/>
          <a:lstStyle/>
          <a:p>
            <a:fld id="{694FADCD-22F2-4A14-A571-6ACF405E65FD}" type="slidenum">
              <a:rPr lang="en-US" smtClean="0"/>
              <a:t>‹#›</a:t>
            </a:fld>
            <a:endParaRPr lang="en-US" dirty="0"/>
          </a:p>
        </p:txBody>
      </p:sp>
    </p:spTree>
    <p:extLst>
      <p:ext uri="{BB962C8B-B14F-4D97-AF65-F5344CB8AC3E}">
        <p14:creationId xmlns:p14="http://schemas.microsoft.com/office/powerpoint/2010/main" val="4138111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HWCOE-PPT---splash-p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1291" cy="5143500"/>
          </a:xfrm>
          <a:prstGeom prst="rect">
            <a:avLst/>
          </a:prstGeom>
        </p:spPr>
      </p:pic>
    </p:spTree>
    <p:extLst>
      <p:ext uri="{BB962C8B-B14F-4D97-AF65-F5344CB8AC3E}">
        <p14:creationId xmlns:p14="http://schemas.microsoft.com/office/powerpoint/2010/main" val="16367795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C71ED-E97F-4560-A74A-E2A31953F1E3}" type="datetime1">
              <a:rPr lang="en-US" smtClean="0"/>
              <a:t>4/22/2018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7111F4-4D00-6348-9A0D-A09E7A0863DE}" type="slidenum">
              <a:rPr lang="en-US" smtClean="0"/>
              <a:pPr/>
              <a:t>‹#›</a:t>
            </a:fld>
            <a:endParaRPr lang="en-US" dirty="0"/>
          </a:p>
        </p:txBody>
      </p:sp>
    </p:spTree>
    <p:extLst>
      <p:ext uri="{BB962C8B-B14F-4D97-AF65-F5344CB8AC3E}">
        <p14:creationId xmlns:p14="http://schemas.microsoft.com/office/powerpoint/2010/main" val="1245049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527304"/>
          </a:xfrm>
          <a:prstGeom prst="rect">
            <a:avLst/>
          </a:prstGeom>
        </p:spPr>
      </p:pic>
      <p:sp>
        <p:nvSpPr>
          <p:cNvPr id="1026" name="Title Placeholder 1"/>
          <p:cNvSpPr>
            <a:spLocks noGrp="1"/>
          </p:cNvSpPr>
          <p:nvPr>
            <p:ph type="title"/>
          </p:nvPr>
        </p:nvSpPr>
        <p:spPr bwMode="auto">
          <a:xfrm>
            <a:off x="289957" y="893855"/>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89957" y="1722826"/>
            <a:ext cx="7556500" cy="310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786684" y="347147"/>
            <a:ext cx="5250869" cy="253916"/>
          </a:xfrm>
          <a:prstGeom prst="rect">
            <a:avLst/>
          </a:prstGeom>
          <a:noFill/>
        </p:spPr>
        <p:txBody>
          <a:bodyPr wrap="square" rtlCol="0">
            <a:spAutoFit/>
          </a:bodyPr>
          <a:lstStyle/>
          <a:p>
            <a:r>
              <a:rPr lang="en-US" sz="1050" b="0" i="0" dirty="0">
                <a:solidFill>
                  <a:schemeClr val="accent1"/>
                </a:solidFill>
                <a:latin typeface="Quadon Medium"/>
                <a:cs typeface="Quadon Medium"/>
              </a:rPr>
              <a:t>Computer and Information Science and Engineering</a:t>
            </a:r>
          </a:p>
        </p:txBody>
      </p:sp>
      <p:sp>
        <p:nvSpPr>
          <p:cNvPr id="2" name="Slide Number Placeholder 1"/>
          <p:cNvSpPr>
            <a:spLocks noGrp="1"/>
          </p:cNvSpPr>
          <p:nvPr>
            <p:ph type="sldNum" sz="quarter" idx="4"/>
          </p:nvPr>
        </p:nvSpPr>
        <p:spPr>
          <a:xfrm>
            <a:off x="6457951" y="4767265"/>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94FADCD-22F2-4A14-A571-6ACF405E65F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287" r:id="rId1"/>
    <p:sldLayoutId id="2147484289" r:id="rId2"/>
    <p:sldLayoutId id="2147484286" r:id="rId3"/>
    <p:sldLayoutId id="2147484285" r:id="rId4"/>
    <p:sldLayoutId id="2147484267" r:id="rId5"/>
    <p:sldLayoutId id="2147484269" r:id="rId6"/>
    <p:sldLayoutId id="2147484270" r:id="rId7"/>
    <p:sldLayoutId id="2147484265" r:id="rId8"/>
    <p:sldLayoutId id="2147484290" r:id="rId9"/>
  </p:sldLayoutIdLst>
  <p:transition>
    <p:fade/>
  </p:transition>
  <p:hf hdr="0" ftr="0" dt="0"/>
  <p:txStyles>
    <p:titleStyle>
      <a:lvl1pPr algn="l" rtl="0" eaLnBrk="0" fontAlgn="base" hangingPunct="0">
        <a:spcBef>
          <a:spcPct val="0"/>
        </a:spcBef>
        <a:spcAft>
          <a:spcPct val="0"/>
        </a:spcAft>
        <a:defRPr sz="3600" b="0" kern="1200">
          <a:solidFill>
            <a:schemeClr val="accent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Quadon Medium"/>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Quadon Medium"/>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Quadon Medium"/>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Quadon Medium"/>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Quadon Medium"/>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8.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babak.ap@ufl.edu" TargetMode="External"/><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cise.ufl.edu/~helmy/MobiLib.htm" TargetMode="External"/><Relationship Id="rId4" Type="http://schemas.openxmlformats.org/officeDocument/2006/relationships/hyperlink" Target="mailto:helmy@ufl.edu"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0.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1298" y="1913971"/>
            <a:ext cx="8272702" cy="971808"/>
          </a:xfrm>
        </p:spPr>
        <p:txBody>
          <a:bodyPr/>
          <a:lstStyle/>
          <a:p>
            <a:r>
              <a:rPr lang="en-US" sz="3600" b="1" dirty="0">
                <a:latin typeface="NimbusRomNo9L-ReguItal"/>
              </a:rPr>
              <a:t>Flutes </a:t>
            </a:r>
            <a:r>
              <a:rPr lang="en-US" sz="3600" b="1" dirty="0">
                <a:latin typeface="NimbusRomNo9L-Regu"/>
              </a:rPr>
              <a:t>vs. </a:t>
            </a:r>
            <a:r>
              <a:rPr lang="en-US" sz="3600" b="1" dirty="0">
                <a:latin typeface="NimbusRomNo9L-ReguItal"/>
              </a:rPr>
              <a:t>Cellos</a:t>
            </a:r>
            <a:r>
              <a:rPr lang="en-US" sz="3600" dirty="0">
                <a:latin typeface="NimbusRomNo9L-Regu"/>
              </a:rPr>
              <a:t>: Analyzing </a:t>
            </a:r>
            <a:r>
              <a:rPr lang="en-US" sz="3600" b="1" dirty="0">
                <a:latin typeface="NimbusRomNo9L-Regu"/>
              </a:rPr>
              <a:t>Mobility-Traffic</a:t>
            </a:r>
            <a:br>
              <a:rPr lang="en-US" sz="3600" dirty="0">
                <a:latin typeface="NimbusRomNo9L-Regu"/>
              </a:rPr>
            </a:br>
            <a:r>
              <a:rPr lang="en-US" sz="3600" dirty="0">
                <a:latin typeface="NimbusRomNo9L-Regu"/>
              </a:rPr>
              <a:t>Correlations in Large WLAN Traces</a:t>
            </a:r>
            <a:endParaRPr lang="en-US" sz="3600" dirty="0">
              <a:latin typeface="+mj-lt"/>
            </a:endParaRPr>
          </a:p>
        </p:txBody>
      </p:sp>
      <p:sp>
        <p:nvSpPr>
          <p:cNvPr id="5" name="Text Placeholder 4"/>
          <p:cNvSpPr>
            <a:spLocks noGrp="1"/>
          </p:cNvSpPr>
          <p:nvPr>
            <p:ph type="body" sz="half" idx="2"/>
          </p:nvPr>
        </p:nvSpPr>
        <p:spPr>
          <a:xfrm>
            <a:off x="871300" y="3010470"/>
            <a:ext cx="7863991" cy="678938"/>
          </a:xfrm>
        </p:spPr>
        <p:txBody>
          <a:bodyPr/>
          <a:lstStyle/>
          <a:p>
            <a:r>
              <a:rPr lang="en-US" sz="2000" dirty="0">
                <a:latin typeface="+mj-lt"/>
              </a:rPr>
              <a:t>Babak Alipour</a:t>
            </a:r>
            <a:r>
              <a:rPr lang="en-US" sz="2000" baseline="30000" dirty="0">
                <a:latin typeface="+mj-lt"/>
              </a:rPr>
              <a:t>*</a:t>
            </a:r>
            <a:r>
              <a:rPr lang="en-US" sz="2000" dirty="0">
                <a:latin typeface="+mj-lt"/>
              </a:rPr>
              <a:t>, Leonardo Tonetto, Aaron Yi Ding, Roozbeh Ketabi, J</a:t>
            </a:r>
            <a:r>
              <a:rPr lang="en-US" dirty="0"/>
              <a:t>ö</a:t>
            </a:r>
            <a:r>
              <a:rPr lang="en-US" sz="2000" dirty="0">
                <a:latin typeface="+mj-lt"/>
              </a:rPr>
              <a:t>rg Ott, Ahmed Helmy</a:t>
            </a:r>
          </a:p>
        </p:txBody>
      </p:sp>
      <p:sp>
        <p:nvSpPr>
          <p:cNvPr id="2" name="TextBox 1"/>
          <p:cNvSpPr txBox="1"/>
          <p:nvPr/>
        </p:nvSpPr>
        <p:spPr>
          <a:xfrm>
            <a:off x="1008438" y="3795161"/>
            <a:ext cx="3291993" cy="861774"/>
          </a:xfrm>
          <a:prstGeom prst="rect">
            <a:avLst/>
          </a:prstGeom>
          <a:noFill/>
        </p:spPr>
        <p:txBody>
          <a:bodyPr wrap="square" rtlCol="0">
            <a:spAutoFit/>
          </a:bodyPr>
          <a:lstStyle/>
          <a:p>
            <a:r>
              <a:rPr lang="en-US" sz="1600" dirty="0">
                <a:solidFill>
                  <a:schemeClr val="bg1"/>
                </a:solidFill>
              </a:rPr>
              <a:t>Computer and Information Science and Engineering,</a:t>
            </a:r>
          </a:p>
          <a:p>
            <a:r>
              <a:rPr lang="en-US" sz="1600" dirty="0">
                <a:solidFill>
                  <a:schemeClr val="bg1"/>
                </a:solidFill>
              </a:rPr>
              <a:t>University of Florida (UF)</a:t>
            </a:r>
          </a:p>
        </p:txBody>
      </p:sp>
      <p:pic>
        <p:nvPicPr>
          <p:cNvPr id="8" name="Picture 7"/>
          <p:cNvPicPr>
            <a:picLocks noChangeAspect="1"/>
          </p:cNvPicPr>
          <p:nvPr/>
        </p:nvPicPr>
        <p:blipFill>
          <a:blip r:embed="rId3"/>
          <a:stretch>
            <a:fillRect/>
          </a:stretch>
        </p:blipFill>
        <p:spPr>
          <a:xfrm>
            <a:off x="8164470" y="3795161"/>
            <a:ext cx="677692" cy="678938"/>
          </a:xfrm>
          <a:prstGeom prst="rect">
            <a:avLst/>
          </a:prstGeom>
        </p:spPr>
      </p:pic>
      <p:sp>
        <p:nvSpPr>
          <p:cNvPr id="6" name="TextBox 5">
            <a:extLst>
              <a:ext uri="{FF2B5EF4-FFF2-40B4-BE49-F238E27FC236}">
                <a16:creationId xmlns:a16="http://schemas.microsoft.com/office/drawing/2014/main" id="{6BB8E064-35FB-42D7-86F2-38D9DB7DDA44}"/>
              </a:ext>
            </a:extLst>
          </p:cNvPr>
          <p:cNvSpPr txBox="1"/>
          <p:nvPr/>
        </p:nvSpPr>
        <p:spPr>
          <a:xfrm>
            <a:off x="4437570" y="3842242"/>
            <a:ext cx="3726900" cy="584775"/>
          </a:xfrm>
          <a:prstGeom prst="rect">
            <a:avLst/>
          </a:prstGeom>
          <a:noFill/>
        </p:spPr>
        <p:txBody>
          <a:bodyPr wrap="square" rtlCol="0">
            <a:spAutoFit/>
          </a:bodyPr>
          <a:lstStyle/>
          <a:p>
            <a:r>
              <a:rPr lang="en-US" sz="1600" dirty="0">
                <a:solidFill>
                  <a:schemeClr val="bg1"/>
                </a:solidFill>
              </a:rPr>
              <a:t>Department of Informatics,</a:t>
            </a:r>
          </a:p>
          <a:p>
            <a:r>
              <a:rPr lang="en-US" sz="1600" dirty="0">
                <a:solidFill>
                  <a:schemeClr val="bg1"/>
                </a:solidFill>
              </a:rPr>
              <a:t>Technical University of Munich (TUM)</a:t>
            </a:r>
          </a:p>
        </p:txBody>
      </p:sp>
      <p:sp>
        <p:nvSpPr>
          <p:cNvPr id="3" name="TextBox 2">
            <a:extLst>
              <a:ext uri="{FF2B5EF4-FFF2-40B4-BE49-F238E27FC236}">
                <a16:creationId xmlns:a16="http://schemas.microsoft.com/office/drawing/2014/main" id="{96374081-9EA2-4D77-8372-6F97BEBDEBEA}"/>
              </a:ext>
            </a:extLst>
          </p:cNvPr>
          <p:cNvSpPr txBox="1"/>
          <p:nvPr/>
        </p:nvSpPr>
        <p:spPr>
          <a:xfrm>
            <a:off x="4062202" y="190061"/>
            <a:ext cx="5081797" cy="369332"/>
          </a:xfrm>
          <a:prstGeom prst="rect">
            <a:avLst/>
          </a:prstGeom>
          <a:noFill/>
        </p:spPr>
        <p:txBody>
          <a:bodyPr wrap="square" rtlCol="0">
            <a:spAutoFit/>
          </a:bodyPr>
          <a:lstStyle/>
          <a:p>
            <a:r>
              <a:rPr lang="en-US" b="1" dirty="0">
                <a:solidFill>
                  <a:srgbClr val="FF0000"/>
                </a:solidFill>
              </a:rPr>
              <a:t>This talk was presented at INFOCOM 2018</a:t>
            </a:r>
          </a:p>
        </p:txBody>
      </p:sp>
    </p:spTree>
    <p:extLst>
      <p:ext uri="{BB962C8B-B14F-4D97-AF65-F5344CB8AC3E}">
        <p14:creationId xmlns:p14="http://schemas.microsoft.com/office/powerpoint/2010/main" val="13441569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10</a:t>
            </a:fld>
            <a:endParaRPr lang="en-US" dirty="0"/>
          </a:p>
        </p:txBody>
      </p:sp>
      <p:sp>
        <p:nvSpPr>
          <p:cNvPr id="12" name="Title 6">
            <a:extLst>
              <a:ext uri="{FF2B5EF4-FFF2-40B4-BE49-F238E27FC236}">
                <a16:creationId xmlns:a16="http://schemas.microsoft.com/office/drawing/2014/main" id="{2CAEA620-FD1D-4897-88E6-0AF33DE03009}"/>
              </a:ext>
            </a:extLst>
          </p:cNvPr>
          <p:cNvSpPr txBox="1">
            <a:spLocks/>
          </p:cNvSpPr>
          <p:nvPr/>
        </p:nvSpPr>
        <p:spPr bwMode="auto">
          <a:xfrm>
            <a:off x="289957" y="893855"/>
            <a:ext cx="7556500" cy="83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0" kern="1200">
                <a:solidFill>
                  <a:schemeClr val="accent1"/>
                </a:solidFill>
                <a:latin typeface="+mj-lt"/>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a:t>Framework</a:t>
            </a:r>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3845948" y="1013076"/>
            <a:ext cx="4988378" cy="3754189"/>
          </a:xfrm>
          <a:prstGeom prst="rect">
            <a:avLst/>
          </a:prstGeom>
        </p:spPr>
      </p:pic>
      <p:sp>
        <p:nvSpPr>
          <p:cNvPr id="16" name="Rectangle 15">
            <a:extLst>
              <a:ext uri="{FF2B5EF4-FFF2-40B4-BE49-F238E27FC236}">
                <a16:creationId xmlns:a16="http://schemas.microsoft.com/office/drawing/2014/main" id="{08575D0F-BA68-4BA7-AA1B-4313F59D3DAC}"/>
              </a:ext>
            </a:extLst>
          </p:cNvPr>
          <p:cNvSpPr/>
          <p:nvPr/>
        </p:nvSpPr>
        <p:spPr>
          <a:xfrm>
            <a:off x="5394201" y="642446"/>
            <a:ext cx="2127505" cy="369332"/>
          </a:xfrm>
          <a:prstGeom prst="rect">
            <a:avLst/>
          </a:prstGeom>
        </p:spPr>
        <p:txBody>
          <a:bodyPr wrap="none">
            <a:spAutoFit/>
          </a:bodyPr>
          <a:lstStyle/>
          <a:p>
            <a:pPr algn="ctr"/>
            <a:r>
              <a:rPr lang="en-US" i="1" dirty="0" err="1">
                <a:solidFill>
                  <a:srgbClr val="FF0000"/>
                </a:solidFill>
                <a:latin typeface="Times New Roman"/>
                <a:cs typeface="Times New Roman"/>
              </a:rPr>
              <a:t>FLAMeS</a:t>
            </a:r>
            <a:r>
              <a:rPr lang="en-US" i="1" dirty="0">
                <a:latin typeface="Times New Roman"/>
                <a:cs typeface="Times New Roman"/>
              </a:rPr>
              <a:t> </a:t>
            </a:r>
            <a:r>
              <a:rPr lang="en-US" dirty="0">
                <a:latin typeface="Times New Roman"/>
                <a:cs typeface="Times New Roman"/>
              </a:rPr>
              <a:t>Framework</a:t>
            </a:r>
          </a:p>
        </p:txBody>
      </p:sp>
      <p:sp>
        <p:nvSpPr>
          <p:cNvPr id="2" name="Arrow: Right 1">
            <a:extLst>
              <a:ext uri="{FF2B5EF4-FFF2-40B4-BE49-F238E27FC236}">
                <a16:creationId xmlns:a16="http://schemas.microsoft.com/office/drawing/2014/main" id="{3549BB0C-0163-42FD-9198-FC89927AF00F}"/>
              </a:ext>
            </a:extLst>
          </p:cNvPr>
          <p:cNvSpPr/>
          <p:nvPr/>
        </p:nvSpPr>
        <p:spPr>
          <a:xfrm>
            <a:off x="117763" y="1850085"/>
            <a:ext cx="3748965" cy="749877"/>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dirty="0">
                <a:solidFill>
                  <a:srgbClr val="00B050"/>
                </a:solidFill>
              </a:rPr>
              <a:t>Goal I) </a:t>
            </a:r>
            <a:r>
              <a:rPr lang="en-US" sz="1200" dirty="0">
                <a:solidFill>
                  <a:srgbClr val="00529B"/>
                </a:solidFill>
              </a:rPr>
              <a:t>Get device type, time and space features</a:t>
            </a:r>
          </a:p>
        </p:txBody>
      </p:sp>
      <p:sp>
        <p:nvSpPr>
          <p:cNvPr id="9" name="Arrow: Right 8">
            <a:extLst>
              <a:ext uri="{FF2B5EF4-FFF2-40B4-BE49-F238E27FC236}">
                <a16:creationId xmlns:a16="http://schemas.microsoft.com/office/drawing/2014/main" id="{271C1327-B945-43A3-9FE5-C7539A7F020F}"/>
              </a:ext>
            </a:extLst>
          </p:cNvPr>
          <p:cNvSpPr/>
          <p:nvPr/>
        </p:nvSpPr>
        <p:spPr>
          <a:xfrm>
            <a:off x="117763" y="2892057"/>
            <a:ext cx="3728184" cy="811932"/>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dirty="0">
                <a:solidFill>
                  <a:srgbClr val="FF9933"/>
                </a:solidFill>
              </a:rPr>
              <a:t>Goal II) </a:t>
            </a:r>
            <a:r>
              <a:rPr lang="en-US" sz="1200" dirty="0">
                <a:solidFill>
                  <a:srgbClr val="00529B"/>
                </a:solidFill>
              </a:rPr>
              <a:t>Analyze relationships</a:t>
            </a:r>
          </a:p>
        </p:txBody>
      </p:sp>
      <p:sp>
        <p:nvSpPr>
          <p:cNvPr id="10" name="Arrow: Right 9">
            <a:extLst>
              <a:ext uri="{FF2B5EF4-FFF2-40B4-BE49-F238E27FC236}">
                <a16:creationId xmlns:a16="http://schemas.microsoft.com/office/drawing/2014/main" id="{C8ED6C22-7BD7-4763-B2E5-351C4FB84347}"/>
              </a:ext>
            </a:extLst>
          </p:cNvPr>
          <p:cNvSpPr/>
          <p:nvPr/>
        </p:nvSpPr>
        <p:spPr>
          <a:xfrm>
            <a:off x="117764" y="3996084"/>
            <a:ext cx="3728184" cy="751579"/>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dirty="0">
                <a:solidFill>
                  <a:srgbClr val="FF0000"/>
                </a:solidFill>
              </a:rPr>
              <a:t>Goal III) </a:t>
            </a:r>
            <a:r>
              <a:rPr lang="en-US" sz="1200" dirty="0">
                <a:solidFill>
                  <a:srgbClr val="00529B"/>
                </a:solidFill>
              </a:rPr>
              <a:t>Quantify the value of integrated model</a:t>
            </a:r>
          </a:p>
        </p:txBody>
      </p:sp>
      <p:sp>
        <p:nvSpPr>
          <p:cNvPr id="3" name="TextBox 2">
            <a:extLst>
              <a:ext uri="{FF2B5EF4-FFF2-40B4-BE49-F238E27FC236}">
                <a16:creationId xmlns:a16="http://schemas.microsoft.com/office/drawing/2014/main" id="{60FB0A83-8302-4EF6-A50B-CCA403CCEDA9}"/>
              </a:ext>
            </a:extLst>
          </p:cNvPr>
          <p:cNvSpPr txBox="1"/>
          <p:nvPr/>
        </p:nvSpPr>
        <p:spPr>
          <a:xfrm>
            <a:off x="289956" y="1520992"/>
            <a:ext cx="2906900" cy="461665"/>
          </a:xfrm>
          <a:prstGeom prst="rect">
            <a:avLst/>
          </a:prstGeom>
          <a:noFill/>
        </p:spPr>
        <p:txBody>
          <a:bodyPr wrap="square" rtlCol="0">
            <a:spAutoFit/>
          </a:bodyPr>
          <a:lstStyle/>
          <a:p>
            <a:r>
              <a:rPr lang="en-US" sz="1200" b="1" dirty="0">
                <a:solidFill>
                  <a:srgbClr val="00529B"/>
                </a:solidFill>
              </a:rPr>
              <a:t>Multi-sourced</a:t>
            </a:r>
            <a:r>
              <a:rPr lang="en-US" sz="1200" dirty="0">
                <a:solidFill>
                  <a:srgbClr val="00529B"/>
                </a:solidFill>
              </a:rPr>
              <a:t> data, </a:t>
            </a:r>
            <a:r>
              <a:rPr lang="en-US" sz="1200" b="1" dirty="0">
                <a:solidFill>
                  <a:srgbClr val="00529B"/>
                </a:solidFill>
              </a:rPr>
              <a:t>Modular</a:t>
            </a:r>
            <a:r>
              <a:rPr lang="en-US" sz="1200" dirty="0">
                <a:solidFill>
                  <a:srgbClr val="00529B"/>
                </a:solidFill>
              </a:rPr>
              <a:t> design, to address our goals of:</a:t>
            </a:r>
          </a:p>
        </p:txBody>
      </p:sp>
    </p:spTree>
    <p:extLst>
      <p:ext uri="{BB962C8B-B14F-4D97-AF65-F5344CB8AC3E}">
        <p14:creationId xmlns:p14="http://schemas.microsoft.com/office/powerpoint/2010/main" val="1852727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300"/>
              </a:spcBef>
              <a:buFont typeface="+mj-lt"/>
              <a:buAutoNum type="arabicParenR"/>
            </a:pPr>
            <a:r>
              <a:rPr lang="en-US" sz="2400" dirty="0">
                <a:solidFill>
                  <a:srgbClr val="00529B"/>
                </a:solidFill>
              </a:rPr>
              <a:t>Introduction</a:t>
            </a:r>
          </a:p>
          <a:p>
            <a:pPr marL="457200" indent="-457200">
              <a:spcBef>
                <a:spcPts val="300"/>
              </a:spcBef>
              <a:buFont typeface="+mj-lt"/>
              <a:buAutoNum type="arabicParenR"/>
            </a:pPr>
            <a:r>
              <a:rPr lang="en-US" sz="2400" dirty="0">
                <a:solidFill>
                  <a:srgbClr val="FF4A21"/>
                </a:solidFill>
              </a:rPr>
              <a:t>Datasets</a:t>
            </a:r>
            <a:r>
              <a:rPr lang="en-US" sz="2400">
                <a:solidFill>
                  <a:srgbClr val="FF4A21"/>
                </a:solidFill>
              </a:rPr>
              <a:t> &amp; Device Classification</a:t>
            </a:r>
            <a:endParaRPr lang="en-US" sz="2400" dirty="0">
              <a:solidFill>
                <a:srgbClr val="FF4A21"/>
              </a:solidFill>
            </a:endParaRPr>
          </a:p>
          <a:p>
            <a:pPr marL="685800" lvl="1" indent="-457200">
              <a:spcBef>
                <a:spcPts val="300"/>
              </a:spcBef>
              <a:buFont typeface="+mj-lt"/>
              <a:buAutoNum type="alphaLcParenR"/>
            </a:pPr>
            <a:r>
              <a:rPr lang="en-US" sz="2200" dirty="0">
                <a:solidFill>
                  <a:srgbClr val="FF4A21"/>
                </a:solidFill>
              </a:rPr>
              <a:t>WLAN</a:t>
            </a:r>
          </a:p>
          <a:p>
            <a:pPr marL="685800" lvl="1" indent="-457200">
              <a:spcBef>
                <a:spcPts val="300"/>
              </a:spcBef>
              <a:buFont typeface="+mj-lt"/>
              <a:buAutoNum type="alphaLcParenR"/>
            </a:pPr>
            <a:r>
              <a:rPr lang="en-US" sz="2200" dirty="0">
                <a:solidFill>
                  <a:srgbClr val="FF4A21"/>
                </a:solidFill>
              </a:rPr>
              <a:t>NetFlow</a:t>
            </a:r>
          </a:p>
          <a:p>
            <a:pPr marL="685800" lvl="1" indent="-457200">
              <a:spcBef>
                <a:spcPts val="300"/>
              </a:spcBef>
              <a:buFont typeface="+mj-lt"/>
              <a:buAutoNum type="alphaLcParenR"/>
            </a:pPr>
            <a:r>
              <a:rPr lang="en-US" sz="2200" dirty="0">
                <a:solidFill>
                  <a:srgbClr val="FF4A21"/>
                </a:solidFill>
              </a:rPr>
              <a:t>DHCP and Core</a:t>
            </a:r>
          </a:p>
          <a:p>
            <a:pPr marL="685800" lvl="1" indent="-457200">
              <a:spcBef>
                <a:spcPts val="300"/>
              </a:spcBef>
              <a:buFont typeface="+mj-lt"/>
              <a:buAutoNum type="alphaLcParenR"/>
            </a:pPr>
            <a:r>
              <a:rPr lang="en-US" sz="2200" dirty="0">
                <a:solidFill>
                  <a:srgbClr val="FF4A21"/>
                </a:solidFill>
              </a:rPr>
              <a:t>Auxiliary Datasets</a:t>
            </a:r>
          </a:p>
          <a:p>
            <a:pPr marL="457200" indent="-457200">
              <a:spcBef>
                <a:spcPts val="300"/>
              </a:spcBef>
              <a:buFont typeface="+mj-lt"/>
              <a:buAutoNum type="arabicParenR"/>
            </a:pPr>
            <a:r>
              <a:rPr lang="en-US" sz="2400"/>
              <a:t>Mobility Analysis</a:t>
            </a:r>
          </a:p>
          <a:p>
            <a:pPr marL="457200" indent="-457200">
              <a:spcBef>
                <a:spcPts val="300"/>
              </a:spcBef>
              <a:buFont typeface="+mj-lt"/>
              <a:buAutoNum type="arabicParenR"/>
            </a:pPr>
            <a:r>
              <a:rPr lang="en-US" sz="2400"/>
              <a:t>...</a:t>
            </a:r>
            <a:endParaRPr lang="en-US" sz="2400" dirty="0"/>
          </a:p>
        </p:txBody>
      </p:sp>
      <p:sp>
        <p:nvSpPr>
          <p:cNvPr id="3" name="Title 2"/>
          <p:cNvSpPr>
            <a:spLocks noGrp="1"/>
          </p:cNvSpPr>
          <p:nvPr>
            <p:ph type="title"/>
          </p:nvPr>
        </p:nvSpPr>
        <p:spPr/>
        <p:txBody>
          <a:bodyPr/>
          <a:lstStyle/>
          <a:p>
            <a:r>
              <a:rPr lang="en-US" dirty="0">
                <a:latin typeface="+mj-lt"/>
              </a:rPr>
              <a:t>Outline</a:t>
            </a:r>
          </a:p>
        </p:txBody>
      </p:sp>
      <p:sp>
        <p:nvSpPr>
          <p:cNvPr id="4" name="Slide Number Placeholder 3"/>
          <p:cNvSpPr>
            <a:spLocks noGrp="1"/>
          </p:cNvSpPr>
          <p:nvPr>
            <p:ph type="sldNum" sz="quarter" idx="10"/>
          </p:nvPr>
        </p:nvSpPr>
        <p:spPr/>
        <p:txBody>
          <a:bodyPr/>
          <a:lstStyle/>
          <a:p>
            <a:fld id="{694FADCD-22F2-4A14-A571-6ACF405E65FD}" type="slidenum">
              <a:rPr lang="en-US" smtClean="0"/>
              <a:t>11</a:t>
            </a:fld>
            <a:endParaRPr lang="en-US" dirty="0"/>
          </a:p>
        </p:txBody>
      </p:sp>
    </p:spTree>
    <p:extLst>
      <p:ext uri="{BB962C8B-B14F-4D97-AF65-F5344CB8AC3E}">
        <p14:creationId xmlns:p14="http://schemas.microsoft.com/office/powerpoint/2010/main" val="32527212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12</a:t>
            </a:fld>
            <a:endParaRPr lang="en-US" dirty="0"/>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2231573" y="1169950"/>
            <a:ext cx="4988378" cy="3754189"/>
          </a:xfrm>
          <a:prstGeom prst="rect">
            <a:avLst/>
          </a:prstGeom>
        </p:spPr>
      </p:pic>
      <p:sp>
        <p:nvSpPr>
          <p:cNvPr id="16" name="Rectangle 15">
            <a:extLst>
              <a:ext uri="{FF2B5EF4-FFF2-40B4-BE49-F238E27FC236}">
                <a16:creationId xmlns:a16="http://schemas.microsoft.com/office/drawing/2014/main" id="{08575D0F-BA68-4BA7-AA1B-4313F59D3DAC}"/>
              </a:ext>
            </a:extLst>
          </p:cNvPr>
          <p:cNvSpPr/>
          <p:nvPr/>
        </p:nvSpPr>
        <p:spPr>
          <a:xfrm>
            <a:off x="3598509" y="708278"/>
            <a:ext cx="2127505" cy="369332"/>
          </a:xfrm>
          <a:prstGeom prst="rect">
            <a:avLst/>
          </a:prstGeom>
        </p:spPr>
        <p:txBody>
          <a:bodyPr wrap="none">
            <a:spAutoFit/>
          </a:bodyPr>
          <a:lstStyle/>
          <a:p>
            <a:pPr algn="ctr"/>
            <a:r>
              <a:rPr lang="en-US" i="1" dirty="0">
                <a:solidFill>
                  <a:srgbClr val="FF0000"/>
                </a:solidFill>
                <a:latin typeface="Times New Roman"/>
                <a:cs typeface="Times New Roman"/>
              </a:rPr>
              <a:t>FLAMeS</a:t>
            </a:r>
            <a:r>
              <a:rPr lang="en-US" i="1" dirty="0">
                <a:latin typeface="Times New Roman"/>
                <a:cs typeface="Times New Roman"/>
              </a:rPr>
              <a:t> </a:t>
            </a:r>
            <a:r>
              <a:rPr lang="en-US" dirty="0">
                <a:latin typeface="Times New Roman"/>
                <a:cs typeface="Times New Roman"/>
              </a:rPr>
              <a:t>Framework</a:t>
            </a:r>
          </a:p>
        </p:txBody>
      </p:sp>
      <p:sp>
        <p:nvSpPr>
          <p:cNvPr id="6" name="Rectangle 5">
            <a:extLst>
              <a:ext uri="{FF2B5EF4-FFF2-40B4-BE49-F238E27FC236}">
                <a16:creationId xmlns:a16="http://schemas.microsoft.com/office/drawing/2014/main" id="{4318A877-0154-44AF-B38E-3796F95327B9}"/>
              </a:ext>
            </a:extLst>
          </p:cNvPr>
          <p:cNvSpPr/>
          <p:nvPr/>
        </p:nvSpPr>
        <p:spPr>
          <a:xfrm>
            <a:off x="2231573" y="2861974"/>
            <a:ext cx="4988378" cy="2062165"/>
          </a:xfrm>
          <a:prstGeom prst="rect">
            <a:avLst/>
          </a:prstGeom>
          <a:solidFill>
            <a:schemeClr val="bg1">
              <a:lumMod val="50000"/>
              <a:alpha val="65000"/>
            </a:schemeClr>
          </a:solidFill>
          <a:effectLst>
            <a:glow rad="228600">
              <a:schemeClr val="accent6">
                <a:satMod val="175000"/>
                <a:alpha val="40000"/>
              </a:schemeClr>
            </a:glow>
            <a:innerShdw blurRad="50800" dist="25400" dir="13500000">
              <a:srgbClr val="FFFFFF"/>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2670527B-6194-4C1F-BC2D-9D4853A801C7}"/>
              </a:ext>
            </a:extLst>
          </p:cNvPr>
          <p:cNvSpPr/>
          <p:nvPr/>
        </p:nvSpPr>
        <p:spPr>
          <a:xfrm>
            <a:off x="7308273" y="1169950"/>
            <a:ext cx="180109" cy="169202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C48FC591-1F03-4934-8E09-900AA6676A25}"/>
              </a:ext>
            </a:extLst>
          </p:cNvPr>
          <p:cNvSpPr txBox="1"/>
          <p:nvPr/>
        </p:nvSpPr>
        <p:spPr>
          <a:xfrm>
            <a:off x="7486651" y="1831296"/>
            <a:ext cx="1079142" cy="369332"/>
          </a:xfrm>
          <a:prstGeom prst="rect">
            <a:avLst/>
          </a:prstGeom>
          <a:noFill/>
        </p:spPr>
        <p:txBody>
          <a:bodyPr wrap="none" rtlCol="0">
            <a:spAutoFit/>
          </a:bodyPr>
          <a:lstStyle/>
          <a:p>
            <a:r>
              <a:rPr lang="en-US" dirty="0">
                <a:solidFill>
                  <a:srgbClr val="00529B"/>
                </a:solidFill>
              </a:rPr>
              <a:t>Datasets</a:t>
            </a:r>
          </a:p>
        </p:txBody>
      </p:sp>
      <p:sp>
        <p:nvSpPr>
          <p:cNvPr id="2" name="Rectangle 1">
            <a:extLst>
              <a:ext uri="{FF2B5EF4-FFF2-40B4-BE49-F238E27FC236}">
                <a16:creationId xmlns:a16="http://schemas.microsoft.com/office/drawing/2014/main" id="{8FECF680-0FEE-4657-9C2F-BD88193233E5}"/>
              </a:ext>
            </a:extLst>
          </p:cNvPr>
          <p:cNvSpPr/>
          <p:nvPr/>
        </p:nvSpPr>
        <p:spPr>
          <a:xfrm>
            <a:off x="2892662" y="2871735"/>
            <a:ext cx="366619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solidFill>
                  <a:srgbClr val="00B050"/>
                </a:solidFill>
              </a:rPr>
              <a:t>Goal I) </a:t>
            </a:r>
            <a:r>
              <a:rPr lang="en-US" dirty="0">
                <a:solidFill>
                  <a:srgbClr val="00529B"/>
                </a:solidFill>
              </a:rPr>
              <a:t>Get device type, time and space features</a:t>
            </a:r>
          </a:p>
        </p:txBody>
      </p:sp>
    </p:spTree>
    <p:extLst>
      <p:ext uri="{BB962C8B-B14F-4D97-AF65-F5344CB8AC3E}">
        <p14:creationId xmlns:p14="http://schemas.microsoft.com/office/powerpoint/2010/main" val="3170492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Datasets </a:t>
            </a:r>
            <a:r>
              <a:rPr lang="en-US" sz="2800"/>
              <a:t>(WLAN, </a:t>
            </a:r>
            <a:r>
              <a:rPr lang="en-US" sz="2800">
                <a:solidFill>
                  <a:srgbClr val="A5A5A5"/>
                </a:solidFill>
              </a:rPr>
              <a:t>NetFlow, Aux.</a:t>
            </a:r>
            <a:r>
              <a:rPr lang="en-US" sz="2800"/>
              <a:t>)</a:t>
            </a:r>
            <a:endParaRPr lang="en-US" sz="2800" baseline="30000"/>
          </a:p>
        </p:txBody>
      </p:sp>
      <p:sp>
        <p:nvSpPr>
          <p:cNvPr id="4" name="Slide Number Placeholder 3"/>
          <p:cNvSpPr>
            <a:spLocks noGrp="1"/>
          </p:cNvSpPr>
          <p:nvPr>
            <p:ph type="sldNum" sz="quarter" idx="10"/>
          </p:nvPr>
        </p:nvSpPr>
        <p:spPr/>
        <p:txBody>
          <a:bodyPr/>
          <a:lstStyle/>
          <a:p>
            <a:fld id="{694FADCD-22F2-4A14-A571-6ACF405E65FD}" type="slidenum">
              <a:rPr lang="en-US" smtClean="0"/>
              <a:t>13</a:t>
            </a:fld>
            <a:endParaRPr lang="en-US" dirty="0"/>
          </a:p>
        </p:txBody>
      </p:sp>
      <p:sp>
        <p:nvSpPr>
          <p:cNvPr id="10" name="Content Placeholder 9">
            <a:extLst>
              <a:ext uri="{FF2B5EF4-FFF2-40B4-BE49-F238E27FC236}">
                <a16:creationId xmlns:a16="http://schemas.microsoft.com/office/drawing/2014/main" id="{B68AFD56-DC1C-497F-9F1E-C1461D7E89A9}"/>
              </a:ext>
            </a:extLst>
          </p:cNvPr>
          <p:cNvSpPr>
            <a:spLocks noGrp="1"/>
          </p:cNvSpPr>
          <p:nvPr>
            <p:ph idx="1"/>
          </p:nvPr>
        </p:nvSpPr>
        <p:spPr>
          <a:xfrm>
            <a:off x="289957" y="1545026"/>
            <a:ext cx="7556500" cy="3108722"/>
          </a:xfrm>
        </p:spPr>
        <p:txBody>
          <a:bodyPr/>
          <a:lstStyle/>
          <a:p>
            <a:r>
              <a:rPr lang="en-US" dirty="0"/>
              <a:t>WLAN</a:t>
            </a:r>
          </a:p>
          <a:p>
            <a:pPr lvl="1"/>
            <a:r>
              <a:rPr lang="en-US" b="1" dirty="0"/>
              <a:t>555M</a:t>
            </a:r>
            <a:r>
              <a:rPr lang="en-US" dirty="0"/>
              <a:t> records (association/authentication events)</a:t>
            </a:r>
          </a:p>
          <a:p>
            <a:pPr lvl="1"/>
            <a:r>
              <a:rPr lang="en-US" dirty="0"/>
              <a:t>Includes: </a:t>
            </a:r>
            <a:r>
              <a:rPr lang="en-US" b="1" dirty="0"/>
              <a:t>user MAC</a:t>
            </a:r>
            <a:r>
              <a:rPr lang="en-US" dirty="0"/>
              <a:t>, AP MAC &amp; Name, </a:t>
            </a:r>
            <a:r>
              <a:rPr lang="en-US" b="1" dirty="0"/>
              <a:t>IP address</a:t>
            </a:r>
            <a:r>
              <a:rPr lang="en-US" dirty="0"/>
              <a:t>, timestamp.</a:t>
            </a:r>
          </a:p>
          <a:p>
            <a:pPr lvl="1"/>
            <a:r>
              <a:rPr lang="en-US" dirty="0"/>
              <a:t>1760 access points in 138 buildings over 479 days (2011-2012).</a:t>
            </a:r>
          </a:p>
          <a:p>
            <a:pPr lvl="1"/>
            <a:r>
              <a:rPr lang="en-US" dirty="0"/>
              <a:t>316k devices.</a:t>
            </a:r>
          </a:p>
          <a:p>
            <a:pPr lvl="1"/>
            <a:r>
              <a:rPr lang="en-US" dirty="0"/>
              <a:t>AP name embeds </a:t>
            </a:r>
            <a:r>
              <a:rPr lang="en-US" b="1" dirty="0"/>
              <a:t>location information</a:t>
            </a:r>
            <a:r>
              <a:rPr lang="en-US" dirty="0"/>
              <a:t>.</a:t>
            </a:r>
          </a:p>
          <a:p>
            <a:pPr lvl="2"/>
            <a:r>
              <a:rPr lang="en-US" dirty="0"/>
              <a:t>Building, floor and room numbers.</a:t>
            </a:r>
          </a:p>
          <a:p>
            <a:pPr lvl="2"/>
            <a:r>
              <a:rPr lang="en-US" dirty="0"/>
              <a:t>Google Maps API used to fetch latitude/longitude*.</a:t>
            </a:r>
          </a:p>
        </p:txBody>
      </p:sp>
      <p:pic>
        <p:nvPicPr>
          <p:cNvPr id="5" name="Picture 4" descr="A close up of a logo&#10;&#10;Description generated with very high confidence">
            <a:extLst>
              <a:ext uri="{FF2B5EF4-FFF2-40B4-BE49-F238E27FC236}">
                <a16:creationId xmlns:a16="http://schemas.microsoft.com/office/drawing/2014/main" id="{FECA7935-9518-40C5-9F25-494F23DCEC96}"/>
              </a:ext>
            </a:extLst>
          </p:cNvPr>
          <p:cNvPicPr>
            <a:picLocks noChangeAspect="1"/>
          </p:cNvPicPr>
          <p:nvPr/>
        </p:nvPicPr>
        <p:blipFill>
          <a:blip r:embed="rId3"/>
          <a:stretch>
            <a:fillRect/>
          </a:stretch>
        </p:blipFill>
        <p:spPr>
          <a:xfrm>
            <a:off x="6907059" y="3462413"/>
            <a:ext cx="1497458" cy="1309098"/>
          </a:xfrm>
          <a:prstGeom prst="rect">
            <a:avLst/>
          </a:prstGeom>
        </p:spPr>
      </p:pic>
      <p:sp>
        <p:nvSpPr>
          <p:cNvPr id="8" name="Arrow: Right 7">
            <a:extLst>
              <a:ext uri="{FF2B5EF4-FFF2-40B4-BE49-F238E27FC236}">
                <a16:creationId xmlns:a16="http://schemas.microsoft.com/office/drawing/2014/main" id="{D82EBF70-578B-41B6-BF19-00A2E9C52E56}"/>
              </a:ext>
            </a:extLst>
          </p:cNvPr>
          <p:cNvSpPr/>
          <p:nvPr/>
        </p:nvSpPr>
        <p:spPr>
          <a:xfrm>
            <a:off x="4798740" y="3790559"/>
            <a:ext cx="2057400" cy="2216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CA3453E-3A7C-6D4C-A787-E20268D4C35B}"/>
              </a:ext>
            </a:extLst>
          </p:cNvPr>
          <p:cNvSpPr/>
          <p:nvPr/>
        </p:nvSpPr>
        <p:spPr>
          <a:xfrm>
            <a:off x="6856140" y="4288971"/>
            <a:ext cx="524374" cy="36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A85C76-3994-9C4F-AB27-9C9C84EA8B4D}"/>
              </a:ext>
            </a:extLst>
          </p:cNvPr>
          <p:cNvSpPr/>
          <p:nvPr/>
        </p:nvSpPr>
        <p:spPr>
          <a:xfrm>
            <a:off x="7618202" y="4328641"/>
            <a:ext cx="524374" cy="36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5EDFE1-9D3F-1C45-AEBC-C3D5130BC7BC}"/>
              </a:ext>
            </a:extLst>
          </p:cNvPr>
          <p:cNvSpPr/>
          <p:nvPr/>
        </p:nvSpPr>
        <p:spPr>
          <a:xfrm>
            <a:off x="7180785" y="4547953"/>
            <a:ext cx="524374" cy="36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9188042-4B26-024A-BB21-9F7C58E5F2AE}"/>
              </a:ext>
            </a:extLst>
          </p:cNvPr>
          <p:cNvSpPr txBox="1"/>
          <p:nvPr/>
        </p:nvSpPr>
        <p:spPr>
          <a:xfrm>
            <a:off x="6486076" y="4168029"/>
            <a:ext cx="1967205" cy="646331"/>
          </a:xfrm>
          <a:prstGeom prst="rect">
            <a:avLst/>
          </a:prstGeom>
          <a:noFill/>
        </p:spPr>
        <p:txBody>
          <a:bodyPr wrap="none" rtlCol="0">
            <a:spAutoFit/>
          </a:bodyPr>
          <a:lstStyle/>
          <a:p>
            <a:r>
              <a:rPr lang="en-US" dirty="0"/>
              <a:t>Building     Room</a:t>
            </a:r>
          </a:p>
          <a:p>
            <a:r>
              <a:rPr lang="en-US" dirty="0"/>
              <a:t>            Floor</a:t>
            </a:r>
          </a:p>
        </p:txBody>
      </p:sp>
      <p:pic>
        <p:nvPicPr>
          <p:cNvPr id="12" name="Picture 11" descr="A close up of a map&#10;&#10;Description generated with high confidence">
            <a:extLst>
              <a:ext uri="{FF2B5EF4-FFF2-40B4-BE49-F238E27FC236}">
                <a16:creationId xmlns:a16="http://schemas.microsoft.com/office/drawing/2014/main" id="{F24047A1-CDFD-40D4-8A34-6014EFDD294A}"/>
              </a:ext>
            </a:extLst>
          </p:cNvPr>
          <p:cNvPicPr>
            <a:picLocks noChangeAspect="1"/>
          </p:cNvPicPr>
          <p:nvPr/>
        </p:nvPicPr>
        <p:blipFill>
          <a:blip r:embed="rId4"/>
          <a:stretch>
            <a:fillRect/>
          </a:stretch>
        </p:blipFill>
        <p:spPr>
          <a:xfrm>
            <a:off x="6042661" y="291023"/>
            <a:ext cx="3081560" cy="2027245"/>
          </a:xfrm>
          <a:prstGeom prst="rect">
            <a:avLst/>
          </a:prstGeom>
        </p:spPr>
      </p:pic>
    </p:spTree>
    <p:extLst>
      <p:ext uri="{BB962C8B-B14F-4D97-AF65-F5344CB8AC3E}">
        <p14:creationId xmlns:p14="http://schemas.microsoft.com/office/powerpoint/2010/main" val="8306084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Datasets </a:t>
            </a:r>
            <a:r>
              <a:rPr lang="en-US" sz="2800"/>
              <a:t>(</a:t>
            </a:r>
            <a:r>
              <a:rPr lang="en-US" sz="2800">
                <a:solidFill>
                  <a:srgbClr val="A5A5A5"/>
                </a:solidFill>
              </a:rPr>
              <a:t>WLAN</a:t>
            </a:r>
            <a:r>
              <a:rPr lang="en-US" sz="2800"/>
              <a:t>, NetFlow, </a:t>
            </a:r>
            <a:r>
              <a:rPr lang="en-US" sz="2800">
                <a:solidFill>
                  <a:srgbClr val="A5A5A5"/>
                </a:solidFill>
              </a:rPr>
              <a:t>Aux.</a:t>
            </a:r>
            <a:r>
              <a:rPr lang="en-US" sz="2800"/>
              <a:t>)</a:t>
            </a:r>
          </a:p>
          <a:p>
            <a:endParaRPr lang="en-US" dirty="0"/>
          </a:p>
        </p:txBody>
      </p:sp>
      <p:sp>
        <p:nvSpPr>
          <p:cNvPr id="4" name="Slide Number Placeholder 3"/>
          <p:cNvSpPr>
            <a:spLocks noGrp="1"/>
          </p:cNvSpPr>
          <p:nvPr>
            <p:ph type="sldNum" sz="quarter" idx="10"/>
          </p:nvPr>
        </p:nvSpPr>
        <p:spPr/>
        <p:txBody>
          <a:bodyPr/>
          <a:lstStyle/>
          <a:p>
            <a:fld id="{694FADCD-22F2-4A14-A571-6ACF405E65FD}" type="slidenum">
              <a:rPr lang="en-US" smtClean="0"/>
              <a:t>14</a:t>
            </a:fld>
            <a:endParaRPr lang="en-US" dirty="0"/>
          </a:p>
        </p:txBody>
      </p:sp>
      <p:sp>
        <p:nvSpPr>
          <p:cNvPr id="10" name="Content Placeholder 9">
            <a:extLst>
              <a:ext uri="{FF2B5EF4-FFF2-40B4-BE49-F238E27FC236}">
                <a16:creationId xmlns:a16="http://schemas.microsoft.com/office/drawing/2014/main" id="{B68AFD56-DC1C-497F-9F1E-C1461D7E89A9}"/>
              </a:ext>
            </a:extLst>
          </p:cNvPr>
          <p:cNvSpPr>
            <a:spLocks noGrp="1"/>
          </p:cNvSpPr>
          <p:nvPr>
            <p:ph idx="1"/>
          </p:nvPr>
        </p:nvSpPr>
        <p:spPr/>
        <p:txBody>
          <a:bodyPr/>
          <a:lstStyle/>
          <a:p>
            <a:r>
              <a:rPr lang="en-US" dirty="0"/>
              <a:t>NetFlow</a:t>
            </a:r>
          </a:p>
          <a:p>
            <a:pPr lvl="1"/>
            <a:r>
              <a:rPr lang="en-US" dirty="0"/>
              <a:t>76 </a:t>
            </a:r>
            <a:r>
              <a:rPr lang="en-US" b="1" dirty="0"/>
              <a:t>B</a:t>
            </a:r>
            <a:r>
              <a:rPr lang="en-US" dirty="0"/>
              <a:t>illion records (</a:t>
            </a:r>
            <a:r>
              <a:rPr lang="en-US" sz="1900" b="1" i="1" dirty="0"/>
              <a:t>30TB</a:t>
            </a:r>
            <a:r>
              <a:rPr lang="en-US" i="1" dirty="0"/>
              <a:t> in size*</a:t>
            </a:r>
            <a:r>
              <a:rPr lang="en-US" dirty="0"/>
              <a:t>), 80k devices.</a:t>
            </a:r>
          </a:p>
          <a:p>
            <a:pPr lvl="1"/>
            <a:r>
              <a:rPr lang="en-US" dirty="0"/>
              <a:t>Includes source/destination IP addresses and port numbers, protocol, packet count, size, and duration.</a:t>
            </a:r>
          </a:p>
          <a:p>
            <a:pPr lvl="1"/>
            <a:r>
              <a:rPr lang="en-US" dirty="0"/>
              <a:t>Same wireless network (University of Florida campus), April 2012.</a:t>
            </a:r>
          </a:p>
          <a:p>
            <a:pPr lvl="1"/>
            <a:endParaRPr lang="en-US" dirty="0"/>
          </a:p>
          <a:p>
            <a:endParaRPr lang="en-US" dirty="0"/>
          </a:p>
        </p:txBody>
      </p:sp>
      <p:pic>
        <p:nvPicPr>
          <p:cNvPr id="8" name="Picture 7" descr="Screen Shot 2017-08-04 at 10.14.23 AM.png">
            <a:extLst>
              <a:ext uri="{FF2B5EF4-FFF2-40B4-BE49-F238E27FC236}">
                <a16:creationId xmlns:a16="http://schemas.microsoft.com/office/drawing/2014/main" id="{DB815D6B-46FD-4F8B-8592-159315F4E9C8}"/>
              </a:ext>
            </a:extLst>
          </p:cNvPr>
          <p:cNvPicPr>
            <a:picLocks noChangeAspect="1"/>
          </p:cNvPicPr>
          <p:nvPr/>
        </p:nvPicPr>
        <p:blipFill>
          <a:blip r:embed="rId3"/>
          <a:stretch>
            <a:fillRect/>
          </a:stretch>
        </p:blipFill>
        <p:spPr>
          <a:xfrm>
            <a:off x="0" y="4190103"/>
            <a:ext cx="9144000" cy="366808"/>
          </a:xfrm>
          <a:prstGeom prst="rect">
            <a:avLst/>
          </a:prstGeom>
        </p:spPr>
      </p:pic>
      <p:sp>
        <p:nvSpPr>
          <p:cNvPr id="9" name="TextBox 8">
            <a:extLst>
              <a:ext uri="{FF2B5EF4-FFF2-40B4-BE49-F238E27FC236}">
                <a16:creationId xmlns:a16="http://schemas.microsoft.com/office/drawing/2014/main" id="{842AF919-84A7-4B49-95E7-35B5CB316772}"/>
              </a:ext>
            </a:extLst>
          </p:cNvPr>
          <p:cNvSpPr txBox="1"/>
          <p:nvPr/>
        </p:nvSpPr>
        <p:spPr>
          <a:xfrm>
            <a:off x="3498629" y="3820771"/>
            <a:ext cx="2146742" cy="369332"/>
          </a:xfrm>
          <a:prstGeom prst="rect">
            <a:avLst/>
          </a:prstGeom>
          <a:noFill/>
        </p:spPr>
        <p:txBody>
          <a:bodyPr wrap="none" rtlCol="0">
            <a:spAutoFit/>
          </a:bodyPr>
          <a:lstStyle/>
          <a:p>
            <a:r>
              <a:rPr lang="en-US" dirty="0">
                <a:latin typeface="Times New Roman"/>
                <a:cs typeface="Times New Roman"/>
              </a:rPr>
              <a:t>NetFlow sample data</a:t>
            </a:r>
          </a:p>
        </p:txBody>
      </p:sp>
    </p:spTree>
    <p:extLst>
      <p:ext uri="{BB962C8B-B14F-4D97-AF65-F5344CB8AC3E}">
        <p14:creationId xmlns:p14="http://schemas.microsoft.com/office/powerpoint/2010/main" val="32298995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559320" cy="837009"/>
          </a:xfrm>
        </p:spPr>
        <p:txBody>
          <a:bodyPr/>
          <a:lstStyle/>
          <a:p>
            <a:r>
              <a:rPr lang="en-US" dirty="0"/>
              <a:t>Datasets </a:t>
            </a:r>
            <a:r>
              <a:rPr lang="en-US" sz="2800"/>
              <a:t>(</a:t>
            </a:r>
            <a:r>
              <a:rPr lang="en-US" sz="2800">
                <a:solidFill>
                  <a:srgbClr val="A5A5A5"/>
                </a:solidFill>
              </a:rPr>
              <a:t>WLAN, NetFlow,</a:t>
            </a:r>
            <a:r>
              <a:rPr lang="en-US" sz="2800"/>
              <a:t> Aux.)</a:t>
            </a:r>
          </a:p>
          <a:p>
            <a:endParaRPr lang="en-US" dirty="0"/>
          </a:p>
        </p:txBody>
      </p:sp>
      <p:sp>
        <p:nvSpPr>
          <p:cNvPr id="4" name="Slide Number Placeholder 3"/>
          <p:cNvSpPr>
            <a:spLocks noGrp="1"/>
          </p:cNvSpPr>
          <p:nvPr>
            <p:ph type="sldNum" sz="quarter" idx="10"/>
          </p:nvPr>
        </p:nvSpPr>
        <p:spPr/>
        <p:txBody>
          <a:bodyPr/>
          <a:lstStyle/>
          <a:p>
            <a:fld id="{694FADCD-22F2-4A14-A571-6ACF405E65FD}" type="slidenum">
              <a:rPr lang="en-US" smtClean="0"/>
              <a:t>15</a:t>
            </a:fld>
            <a:endParaRPr lang="en-US" dirty="0"/>
          </a:p>
        </p:txBody>
      </p:sp>
      <p:sp>
        <p:nvSpPr>
          <p:cNvPr id="5" name="Content Placeholder 4"/>
          <p:cNvSpPr>
            <a:spLocks noGrp="1"/>
          </p:cNvSpPr>
          <p:nvPr>
            <p:ph idx="1"/>
          </p:nvPr>
        </p:nvSpPr>
        <p:spPr>
          <a:xfrm>
            <a:off x="289956" y="1722826"/>
            <a:ext cx="7992110" cy="3108722"/>
          </a:xfrm>
        </p:spPr>
        <p:txBody>
          <a:bodyPr/>
          <a:lstStyle/>
          <a:p>
            <a:pPr lvl="2"/>
            <a:r>
              <a:rPr lang="en-US" dirty="0"/>
              <a:t>Reverse DNS (*)</a:t>
            </a:r>
          </a:p>
          <a:p>
            <a:pPr lvl="2"/>
            <a:r>
              <a:rPr lang="en-US" dirty="0"/>
              <a:t>Device type survey</a:t>
            </a:r>
          </a:p>
          <a:p>
            <a:pPr lvl="2"/>
            <a:r>
              <a:rPr lang="en-US" dirty="0"/>
              <a:t>University buildings listing</a:t>
            </a:r>
          </a:p>
          <a:p>
            <a:pPr lvl="2"/>
            <a:r>
              <a:rPr lang="en-US" dirty="0"/>
              <a:t>Google Maps API</a:t>
            </a:r>
          </a:p>
          <a:p>
            <a:pPr lvl="2"/>
            <a:r>
              <a:rPr lang="en-US" dirty="0"/>
              <a:t>Crowd-sourced </a:t>
            </a:r>
            <a:r>
              <a:rPr lang="en-US" i="1" dirty="0"/>
              <a:t>wigle.net</a:t>
            </a:r>
            <a:r>
              <a:rPr lang="en-US" dirty="0"/>
              <a:t> data</a:t>
            </a:r>
          </a:p>
        </p:txBody>
      </p:sp>
      <p:sp>
        <p:nvSpPr>
          <p:cNvPr id="6" name="Right Brace 5">
            <a:extLst>
              <a:ext uri="{FF2B5EF4-FFF2-40B4-BE49-F238E27FC236}">
                <a16:creationId xmlns:a16="http://schemas.microsoft.com/office/drawing/2014/main" id="{CCC0B4B6-5893-4144-AAD4-A0369E4366D7}"/>
              </a:ext>
            </a:extLst>
          </p:cNvPr>
          <p:cNvSpPr/>
          <p:nvPr/>
        </p:nvSpPr>
        <p:spPr>
          <a:xfrm>
            <a:off x="3345873" y="1730864"/>
            <a:ext cx="360218" cy="631336"/>
          </a:xfrm>
          <a:prstGeom prst="rightBrace">
            <a:avLst>
              <a:gd name="adj1" fmla="val 41894"/>
              <a:gd name="adj2" fmla="val 4780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0EC0486E-B6C4-49EB-B22E-CE4544C67613}"/>
              </a:ext>
            </a:extLst>
          </p:cNvPr>
          <p:cNvSpPr txBox="1"/>
          <p:nvPr/>
        </p:nvSpPr>
        <p:spPr>
          <a:xfrm>
            <a:off x="3789218" y="1861866"/>
            <a:ext cx="3856348" cy="369332"/>
          </a:xfrm>
          <a:prstGeom prst="rect">
            <a:avLst/>
          </a:prstGeom>
          <a:noFill/>
        </p:spPr>
        <p:txBody>
          <a:bodyPr wrap="square" rtlCol="0">
            <a:spAutoFit/>
          </a:bodyPr>
          <a:lstStyle/>
          <a:p>
            <a:r>
              <a:rPr lang="en-US" dirty="0">
                <a:solidFill>
                  <a:srgbClr val="00529B"/>
                </a:solidFill>
              </a:rPr>
              <a:t>Used for device type classification</a:t>
            </a:r>
          </a:p>
        </p:txBody>
      </p:sp>
      <p:sp>
        <p:nvSpPr>
          <p:cNvPr id="8" name="Right Brace 7">
            <a:extLst>
              <a:ext uri="{FF2B5EF4-FFF2-40B4-BE49-F238E27FC236}">
                <a16:creationId xmlns:a16="http://schemas.microsoft.com/office/drawing/2014/main" id="{38EE095F-F820-4C52-BCF3-71CC9E1CE92B}"/>
              </a:ext>
            </a:extLst>
          </p:cNvPr>
          <p:cNvSpPr/>
          <p:nvPr/>
        </p:nvSpPr>
        <p:spPr>
          <a:xfrm>
            <a:off x="4738255" y="2488172"/>
            <a:ext cx="360218" cy="962891"/>
          </a:xfrm>
          <a:prstGeom prst="rightBrace">
            <a:avLst>
              <a:gd name="adj1" fmla="val 5905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040ABF2F-6885-412D-8883-5BE2554A5AF0}"/>
              </a:ext>
            </a:extLst>
          </p:cNvPr>
          <p:cNvSpPr txBox="1"/>
          <p:nvPr/>
        </p:nvSpPr>
        <p:spPr>
          <a:xfrm>
            <a:off x="5098473" y="2784952"/>
            <a:ext cx="3856348" cy="369332"/>
          </a:xfrm>
          <a:prstGeom prst="rect">
            <a:avLst/>
          </a:prstGeom>
          <a:noFill/>
        </p:spPr>
        <p:txBody>
          <a:bodyPr wrap="square" rtlCol="0">
            <a:spAutoFit/>
          </a:bodyPr>
          <a:lstStyle/>
          <a:p>
            <a:r>
              <a:rPr lang="en-US" dirty="0">
                <a:solidFill>
                  <a:srgbClr val="00529B"/>
                </a:solidFill>
              </a:rPr>
              <a:t>Used for location verification</a:t>
            </a:r>
          </a:p>
        </p:txBody>
      </p:sp>
    </p:spTree>
    <p:extLst>
      <p:ext uri="{BB962C8B-B14F-4D97-AF65-F5344CB8AC3E}">
        <p14:creationId xmlns:p14="http://schemas.microsoft.com/office/powerpoint/2010/main" val="19393497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B325A6-8953-4E58-BAF7-EFC7AF7C157D}"/>
              </a:ext>
            </a:extLst>
          </p:cNvPr>
          <p:cNvSpPr>
            <a:spLocks noGrp="1"/>
          </p:cNvSpPr>
          <p:nvPr>
            <p:ph type="sldNum" sz="quarter" idx="10"/>
          </p:nvPr>
        </p:nvSpPr>
        <p:spPr/>
        <p:txBody>
          <a:bodyPr/>
          <a:lstStyle/>
          <a:p>
            <a:fld id="{694FADCD-22F2-4A14-A571-6ACF405E65FD}" type="slidenum">
              <a:rPr lang="en-US" smtClean="0"/>
              <a:t>16</a:t>
            </a:fld>
            <a:endParaRPr lang="en-US" dirty="0"/>
          </a:p>
        </p:txBody>
      </p:sp>
      <p:sp>
        <p:nvSpPr>
          <p:cNvPr id="13" name="TextBox 12">
            <a:extLst>
              <a:ext uri="{FF2B5EF4-FFF2-40B4-BE49-F238E27FC236}">
                <a16:creationId xmlns:a16="http://schemas.microsoft.com/office/drawing/2014/main" id="{4DA2305B-3E5A-4349-A9C3-C59A81B9051E}"/>
              </a:ext>
            </a:extLst>
          </p:cNvPr>
          <p:cNvSpPr txBox="1"/>
          <p:nvPr/>
        </p:nvSpPr>
        <p:spPr>
          <a:xfrm>
            <a:off x="1352551" y="564090"/>
            <a:ext cx="5637068" cy="830997"/>
          </a:xfrm>
          <a:prstGeom prst="rect">
            <a:avLst/>
          </a:prstGeom>
          <a:noFill/>
        </p:spPr>
        <p:txBody>
          <a:bodyPr wrap="square" rtlCol="0">
            <a:spAutoFit/>
          </a:bodyPr>
          <a:lstStyle/>
          <a:p>
            <a:pPr algn="ctr"/>
            <a:r>
              <a:rPr lang="en-US" sz="2400" u="sng">
                <a:solidFill>
                  <a:srgbClr val="00529B"/>
                </a:solidFill>
              </a:rPr>
              <a:t>Device-type Classification Flowchart</a:t>
            </a:r>
          </a:p>
          <a:p>
            <a:pPr algn="ctr"/>
            <a:endParaRPr lang="en-US" sz="2400">
              <a:solidFill>
                <a:srgbClr val="00529B"/>
              </a:solidFill>
            </a:endParaRPr>
          </a:p>
        </p:txBody>
      </p:sp>
      <p:pic>
        <p:nvPicPr>
          <p:cNvPr id="15" name="Picture 14" descr="A map of a sign&#10;&#10;Description generated with high confidence">
            <a:extLst>
              <a:ext uri="{FF2B5EF4-FFF2-40B4-BE49-F238E27FC236}">
                <a16:creationId xmlns:a16="http://schemas.microsoft.com/office/drawing/2014/main" id="{BEE8F83D-B47E-40F8-9BF0-3FDB4B1E449B}"/>
              </a:ext>
            </a:extLst>
          </p:cNvPr>
          <p:cNvPicPr>
            <a:picLocks noChangeAspect="1"/>
          </p:cNvPicPr>
          <p:nvPr/>
        </p:nvPicPr>
        <p:blipFill>
          <a:blip r:embed="rId3"/>
          <a:stretch>
            <a:fillRect/>
          </a:stretch>
        </p:blipFill>
        <p:spPr>
          <a:xfrm>
            <a:off x="1884219" y="1048662"/>
            <a:ext cx="5105400" cy="3993240"/>
          </a:xfrm>
          <a:prstGeom prst="rect">
            <a:avLst/>
          </a:prstGeom>
        </p:spPr>
      </p:pic>
      <p:sp>
        <p:nvSpPr>
          <p:cNvPr id="16" name="Rectangle 15">
            <a:extLst>
              <a:ext uri="{FF2B5EF4-FFF2-40B4-BE49-F238E27FC236}">
                <a16:creationId xmlns:a16="http://schemas.microsoft.com/office/drawing/2014/main" id="{D41E43B0-C7D6-406F-8603-6A5540C87E9A}"/>
              </a:ext>
            </a:extLst>
          </p:cNvPr>
          <p:cNvSpPr/>
          <p:nvPr/>
        </p:nvSpPr>
        <p:spPr>
          <a:xfrm>
            <a:off x="6414655" y="3405440"/>
            <a:ext cx="2653145" cy="1200329"/>
          </a:xfrm>
          <a:prstGeom prst="rect">
            <a:avLst/>
          </a:prstGeom>
          <a:ln>
            <a:solidFill>
              <a:schemeClr val="accent1">
                <a:shade val="95000"/>
                <a:satMod val="105000"/>
              </a:schemeClr>
            </a:solidFill>
          </a:ln>
        </p:spPr>
        <p:txBody>
          <a:bodyPr wrap="square">
            <a:spAutoFit/>
          </a:bodyPr>
          <a:lstStyle/>
          <a:p>
            <a:r>
              <a:rPr lang="en-US" dirty="0">
                <a:solidFill>
                  <a:srgbClr val="00529B"/>
                </a:solidFill>
              </a:rPr>
              <a:t>Overall: </a:t>
            </a:r>
            <a:r>
              <a:rPr lang="en-US" b="1" dirty="0">
                <a:solidFill>
                  <a:srgbClr val="FF462C"/>
                </a:solidFill>
              </a:rPr>
              <a:t>97%</a:t>
            </a:r>
            <a:r>
              <a:rPr lang="en-US" dirty="0">
                <a:solidFill>
                  <a:srgbClr val="00529B"/>
                </a:solidFill>
              </a:rPr>
              <a:t> of devices in NetFlow labeled (~50k flutes, ~27k cellos) *</a:t>
            </a:r>
          </a:p>
        </p:txBody>
      </p:sp>
      <p:sp>
        <p:nvSpPr>
          <p:cNvPr id="17" name="Rectangle 16">
            <a:extLst>
              <a:ext uri="{FF2B5EF4-FFF2-40B4-BE49-F238E27FC236}">
                <a16:creationId xmlns:a16="http://schemas.microsoft.com/office/drawing/2014/main" id="{E179CC0A-1EAD-409B-87B2-344B6DDA0EC9}"/>
              </a:ext>
            </a:extLst>
          </p:cNvPr>
          <p:cNvSpPr/>
          <p:nvPr/>
        </p:nvSpPr>
        <p:spPr>
          <a:xfrm>
            <a:off x="0" y="3867104"/>
            <a:ext cx="2502477" cy="276999"/>
          </a:xfrm>
          <a:prstGeom prst="rect">
            <a:avLst/>
          </a:prstGeom>
        </p:spPr>
        <p:txBody>
          <a:bodyPr wrap="square">
            <a:spAutoFit/>
          </a:bodyPr>
          <a:lstStyle/>
          <a:p>
            <a:r>
              <a:rPr lang="en-US" sz="1200" dirty="0">
                <a:solidFill>
                  <a:srgbClr val="00529B"/>
                </a:solidFill>
              </a:rPr>
              <a:t>00:D0:B7	# Intel Corporation</a:t>
            </a:r>
          </a:p>
        </p:txBody>
      </p:sp>
      <p:sp>
        <p:nvSpPr>
          <p:cNvPr id="18" name="Rectangle 17">
            <a:extLst>
              <a:ext uri="{FF2B5EF4-FFF2-40B4-BE49-F238E27FC236}">
                <a16:creationId xmlns:a16="http://schemas.microsoft.com/office/drawing/2014/main" id="{4F79009F-C554-44F6-8E33-8C1D28FC08C0}"/>
              </a:ext>
            </a:extLst>
          </p:cNvPr>
          <p:cNvSpPr/>
          <p:nvPr/>
        </p:nvSpPr>
        <p:spPr>
          <a:xfrm>
            <a:off x="0" y="4144103"/>
            <a:ext cx="2204578" cy="276999"/>
          </a:xfrm>
          <a:prstGeom prst="rect">
            <a:avLst/>
          </a:prstGeom>
        </p:spPr>
        <p:txBody>
          <a:bodyPr wrap="none">
            <a:spAutoFit/>
          </a:bodyPr>
          <a:lstStyle/>
          <a:p>
            <a:r>
              <a:rPr lang="en-US" sz="1200" dirty="0">
                <a:solidFill>
                  <a:srgbClr val="00529B"/>
                </a:solidFill>
              </a:rPr>
              <a:t>00:D0:B7:01:02:03 User MAC</a:t>
            </a:r>
          </a:p>
        </p:txBody>
      </p:sp>
      <p:cxnSp>
        <p:nvCxnSpPr>
          <p:cNvPr id="20" name="Straight Arrow Connector 19">
            <a:extLst>
              <a:ext uri="{FF2B5EF4-FFF2-40B4-BE49-F238E27FC236}">
                <a16:creationId xmlns:a16="http://schemas.microsoft.com/office/drawing/2014/main" id="{A6988AAC-FA6B-4CCD-BDE6-1E20B6850B9C}"/>
              </a:ext>
            </a:extLst>
          </p:cNvPr>
          <p:cNvCxnSpPr>
            <a:stCxn id="18" idx="2"/>
          </p:cNvCxnSpPr>
          <p:nvPr/>
        </p:nvCxnSpPr>
        <p:spPr>
          <a:xfrm>
            <a:off x="1102289" y="4421102"/>
            <a:ext cx="0" cy="346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92C76BE-3A24-4B69-AE7F-ED10A1CB77C1}"/>
              </a:ext>
            </a:extLst>
          </p:cNvPr>
          <p:cNvSpPr txBox="1"/>
          <p:nvPr/>
        </p:nvSpPr>
        <p:spPr>
          <a:xfrm>
            <a:off x="721716" y="4698101"/>
            <a:ext cx="1030875" cy="369332"/>
          </a:xfrm>
          <a:prstGeom prst="rect">
            <a:avLst/>
          </a:prstGeom>
          <a:noFill/>
        </p:spPr>
        <p:txBody>
          <a:bodyPr wrap="square" rtlCol="0">
            <a:spAutoFit/>
          </a:bodyPr>
          <a:lstStyle/>
          <a:p>
            <a:r>
              <a:rPr lang="en-US" dirty="0">
                <a:solidFill>
                  <a:srgbClr val="00529B"/>
                </a:solidFill>
              </a:rPr>
              <a:t>Cello**</a:t>
            </a:r>
          </a:p>
        </p:txBody>
      </p:sp>
    </p:spTree>
    <p:extLst>
      <p:ext uri="{BB962C8B-B14F-4D97-AF65-F5344CB8AC3E}">
        <p14:creationId xmlns:p14="http://schemas.microsoft.com/office/powerpoint/2010/main" val="4275607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building&#10;&#10;Description generated with high confidence">
            <a:extLst>
              <a:ext uri="{FF2B5EF4-FFF2-40B4-BE49-F238E27FC236}">
                <a16:creationId xmlns:a16="http://schemas.microsoft.com/office/drawing/2014/main" id="{F223BA20-5F40-4D26-92E7-A69AD790D04A}"/>
              </a:ext>
            </a:extLst>
          </p:cNvPr>
          <p:cNvPicPr>
            <a:picLocks noGrp="1" noChangeAspect="1"/>
          </p:cNvPicPr>
          <p:nvPr>
            <p:ph idx="1"/>
          </p:nvPr>
        </p:nvPicPr>
        <p:blipFill>
          <a:blip r:embed="rId3"/>
          <a:stretch>
            <a:fillRect/>
          </a:stretch>
        </p:blipFill>
        <p:spPr>
          <a:xfrm>
            <a:off x="2613660" y="728510"/>
            <a:ext cx="6286952" cy="4224717"/>
          </a:xfrm>
        </p:spPr>
      </p:pic>
      <p:sp>
        <p:nvSpPr>
          <p:cNvPr id="4" name="Slide Number Placeholder 3">
            <a:extLst>
              <a:ext uri="{FF2B5EF4-FFF2-40B4-BE49-F238E27FC236}">
                <a16:creationId xmlns:a16="http://schemas.microsoft.com/office/drawing/2014/main" id="{2E2FCB52-2542-485A-BC76-9D321BC44A07}"/>
              </a:ext>
            </a:extLst>
          </p:cNvPr>
          <p:cNvSpPr>
            <a:spLocks noGrp="1"/>
          </p:cNvSpPr>
          <p:nvPr>
            <p:ph type="sldNum" sz="quarter" idx="10"/>
          </p:nvPr>
        </p:nvSpPr>
        <p:spPr/>
        <p:txBody>
          <a:bodyPr/>
          <a:lstStyle/>
          <a:p>
            <a:fld id="{694FADCD-22F2-4A14-A571-6ACF405E65FD}" type="slidenum">
              <a:rPr lang="en-US" smtClean="0"/>
              <a:t>17</a:t>
            </a:fld>
            <a:endParaRPr lang="en-US" dirty="0"/>
          </a:p>
        </p:txBody>
      </p:sp>
      <p:sp>
        <p:nvSpPr>
          <p:cNvPr id="2" name="Rectangle 1">
            <a:extLst>
              <a:ext uri="{FF2B5EF4-FFF2-40B4-BE49-F238E27FC236}">
                <a16:creationId xmlns:a16="http://schemas.microsoft.com/office/drawing/2014/main" id="{1C046458-A419-4DCE-AC27-2FB0A732A773}"/>
              </a:ext>
            </a:extLst>
          </p:cNvPr>
          <p:cNvSpPr/>
          <p:nvPr/>
        </p:nvSpPr>
        <p:spPr>
          <a:xfrm>
            <a:off x="129630" y="728510"/>
            <a:ext cx="2720250" cy="1477328"/>
          </a:xfrm>
          <a:prstGeom prst="rect">
            <a:avLst/>
          </a:prstGeom>
        </p:spPr>
        <p:txBody>
          <a:bodyPr wrap="square">
            <a:spAutoFit/>
          </a:bodyPr>
          <a:lstStyle/>
          <a:p>
            <a:r>
              <a:rPr lang="en-US" dirty="0">
                <a:solidFill>
                  <a:srgbClr val="FF0000"/>
                </a:solidFill>
              </a:rPr>
              <a:t>Time series for 25 days </a:t>
            </a:r>
            <a:r>
              <a:rPr lang="en-US" dirty="0">
                <a:solidFill>
                  <a:srgbClr val="00529B"/>
                </a:solidFill>
              </a:rPr>
              <a:t>of </a:t>
            </a:r>
            <a:r>
              <a:rPr lang="en-US" b="1" dirty="0">
                <a:solidFill>
                  <a:srgbClr val="00529B"/>
                </a:solidFill>
              </a:rPr>
              <a:t>combined WLAN-NetFlow </a:t>
            </a:r>
            <a:r>
              <a:rPr lang="en-US" dirty="0">
                <a:solidFill>
                  <a:srgbClr val="00529B"/>
                </a:solidFill>
              </a:rPr>
              <a:t>traces after preprocessing and sanitation of datasets</a:t>
            </a:r>
          </a:p>
        </p:txBody>
      </p:sp>
    </p:spTree>
    <p:extLst>
      <p:ext uri="{BB962C8B-B14F-4D97-AF65-F5344CB8AC3E}">
        <p14:creationId xmlns:p14="http://schemas.microsoft.com/office/powerpoint/2010/main" val="22911529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
          </p:nvPr>
        </p:nvSpPr>
        <p:spPr>
          <a:xfrm>
            <a:off x="289956" y="1581458"/>
            <a:ext cx="8225396" cy="3170591"/>
          </a:xfrm>
        </p:spPr>
        <p:txBody>
          <a:bodyPr>
            <a:normAutofit/>
          </a:bodyPr>
          <a:lstStyle/>
          <a:p>
            <a:r>
              <a:rPr lang="en-US" sz="2000" dirty="0">
                <a:solidFill>
                  <a:srgbClr val="00B050"/>
                </a:solidFill>
              </a:rPr>
              <a:t>(I) </a:t>
            </a:r>
            <a:r>
              <a:rPr lang="en-US" sz="2000" dirty="0"/>
              <a:t>How different are </a:t>
            </a:r>
            <a:r>
              <a:rPr lang="en-US" sz="2000" b="1" dirty="0"/>
              <a:t>mobility and traffic features </a:t>
            </a:r>
            <a:r>
              <a:rPr lang="en-US" sz="2000" dirty="0"/>
              <a:t>across:</a:t>
            </a:r>
          </a:p>
          <a:p>
            <a:pPr lvl="2"/>
            <a:r>
              <a:rPr lang="en-US" sz="2000" dirty="0">
                <a:solidFill>
                  <a:srgbClr val="00B050"/>
                </a:solidFill>
              </a:rPr>
              <a:t>device types –</a:t>
            </a:r>
            <a:r>
              <a:rPr lang="en-US" sz="2000" dirty="0"/>
              <a:t> </a:t>
            </a:r>
            <a:r>
              <a:rPr lang="en-US" sz="2000" dirty="0">
                <a:solidFill>
                  <a:srgbClr val="00B050"/>
                </a:solidFill>
              </a:rPr>
              <a:t>time – space </a:t>
            </a:r>
            <a:r>
              <a:rPr lang="en-US" sz="2000" dirty="0"/>
              <a:t>?</a:t>
            </a:r>
          </a:p>
          <a:p>
            <a:r>
              <a:rPr lang="en-US" sz="2000" dirty="0">
                <a:solidFill>
                  <a:srgbClr val="FF9933"/>
                </a:solidFill>
              </a:rPr>
              <a:t>(II) </a:t>
            </a:r>
            <a:r>
              <a:rPr lang="en-US" sz="2000" dirty="0"/>
              <a:t>What are the </a:t>
            </a:r>
            <a:r>
              <a:rPr lang="en-US" sz="2000" dirty="0">
                <a:solidFill>
                  <a:srgbClr val="FF0000"/>
                </a:solidFill>
              </a:rPr>
              <a:t>correlations</a:t>
            </a:r>
            <a:r>
              <a:rPr lang="en-US" sz="2000" dirty="0"/>
              <a:t> between these features?</a:t>
            </a:r>
          </a:p>
          <a:p>
            <a:r>
              <a:rPr lang="en-US" sz="2000" dirty="0">
                <a:solidFill>
                  <a:srgbClr val="FF0000"/>
                </a:solidFill>
              </a:rPr>
              <a:t>(III) </a:t>
            </a:r>
            <a:r>
              <a:rPr lang="en-US" sz="2000" dirty="0"/>
              <a:t>Should </a:t>
            </a:r>
            <a:r>
              <a:rPr lang="en-US" sz="2000" b="1" dirty="0">
                <a:solidFill>
                  <a:srgbClr val="FF0000"/>
                </a:solidFill>
              </a:rPr>
              <a:t>new </a:t>
            </a:r>
            <a:r>
              <a:rPr lang="en-US" sz="2400" b="1" dirty="0">
                <a:solidFill>
                  <a:srgbClr val="FF0000"/>
                </a:solidFill>
              </a:rPr>
              <a:t>integrated mobility-traffic</a:t>
            </a:r>
            <a:r>
              <a:rPr lang="en-US" sz="2000" b="1" dirty="0">
                <a:solidFill>
                  <a:srgbClr val="FF0000"/>
                </a:solidFill>
              </a:rPr>
              <a:t> models </a:t>
            </a:r>
            <a:r>
              <a:rPr lang="en-US" sz="2000" dirty="0"/>
              <a:t>be devised to capture the differences? </a:t>
            </a:r>
          </a:p>
          <a:p>
            <a:pPr lvl="2"/>
            <a:r>
              <a:rPr lang="en-US" sz="2000" dirty="0"/>
              <a:t>What is the </a:t>
            </a:r>
            <a:r>
              <a:rPr lang="en-US" sz="2000" b="1" dirty="0"/>
              <a:t>value/utility of integrating mobility and traffic?</a:t>
            </a:r>
            <a:endParaRPr lang="en-US" sz="2000" dirty="0"/>
          </a:p>
          <a:p>
            <a:endParaRPr lang="en-US" sz="2000" dirty="0"/>
          </a:p>
        </p:txBody>
      </p:sp>
      <p:sp>
        <p:nvSpPr>
          <p:cNvPr id="4" name="Slide Number Placeholder 3"/>
          <p:cNvSpPr>
            <a:spLocks noGrp="1"/>
          </p:cNvSpPr>
          <p:nvPr>
            <p:ph type="sldNum" sz="quarter" idx="11"/>
          </p:nvPr>
        </p:nvSpPr>
        <p:spPr/>
        <p:txBody>
          <a:bodyPr/>
          <a:lstStyle/>
          <a:p>
            <a:fld id="{694FADCD-22F2-4A14-A571-6ACF405E65FD}" type="slidenum">
              <a:rPr lang="en-US" smtClean="0"/>
              <a:t>18</a:t>
            </a:fld>
            <a:endParaRPr lang="en-US" dirty="0"/>
          </a:p>
        </p:txBody>
      </p:sp>
      <p:sp>
        <p:nvSpPr>
          <p:cNvPr id="14" name="Text Placeholder 4">
            <a:extLst>
              <a:ext uri="{FF2B5EF4-FFF2-40B4-BE49-F238E27FC236}">
                <a16:creationId xmlns:a16="http://schemas.microsoft.com/office/drawing/2014/main" id="{D3BF0A84-40DB-4F66-AFC4-B125F0A7EDB0}"/>
              </a:ext>
            </a:extLst>
          </p:cNvPr>
          <p:cNvSpPr>
            <a:spLocks noGrp="1"/>
          </p:cNvSpPr>
          <p:nvPr>
            <p:ph type="body" idx="1"/>
          </p:nvPr>
        </p:nvSpPr>
        <p:spPr>
          <a:xfrm>
            <a:off x="289955" y="932637"/>
            <a:ext cx="8225396" cy="515163"/>
          </a:xfrm>
        </p:spPr>
        <p:txBody>
          <a:bodyPr/>
          <a:lstStyle/>
          <a:p>
            <a:r>
              <a:rPr lang="en-US" sz="2800" dirty="0"/>
              <a:t>Goals</a:t>
            </a:r>
          </a:p>
        </p:txBody>
      </p:sp>
      <p:sp>
        <p:nvSpPr>
          <p:cNvPr id="5" name="Speech Bubble: Oval 2">
            <a:extLst>
              <a:ext uri="{FF2B5EF4-FFF2-40B4-BE49-F238E27FC236}">
                <a16:creationId xmlns:a16="http://schemas.microsoft.com/office/drawing/2014/main" id="{294F7126-D649-664C-9E22-7A242F7A9B51}"/>
              </a:ext>
            </a:extLst>
          </p:cNvPr>
          <p:cNvSpPr/>
          <p:nvPr/>
        </p:nvSpPr>
        <p:spPr>
          <a:xfrm>
            <a:off x="4184079" y="1999452"/>
            <a:ext cx="4863358" cy="2154865"/>
          </a:xfrm>
          <a:prstGeom prst="wedgeEllipseCallout">
            <a:avLst>
              <a:gd name="adj1" fmla="val -45738"/>
              <a:gd name="adj2" fmla="val -53947"/>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t>But what are the characteristics of </a:t>
            </a:r>
            <a:r>
              <a:rPr lang="en-US" sz="2800" b="1" dirty="0"/>
              <a:t>mobility</a:t>
            </a:r>
            <a:r>
              <a:rPr lang="en-US" sz="2800" dirty="0"/>
              <a:t> and </a:t>
            </a:r>
            <a:r>
              <a:rPr lang="en-US" sz="2800" b="1" dirty="0"/>
              <a:t>traffic </a:t>
            </a:r>
            <a:r>
              <a:rPr lang="en-US" sz="2800" dirty="0"/>
              <a:t>dimensions?</a:t>
            </a:r>
          </a:p>
        </p:txBody>
      </p:sp>
    </p:spTree>
    <p:extLst>
      <p:ext uri="{BB962C8B-B14F-4D97-AF65-F5344CB8AC3E}">
        <p14:creationId xmlns:p14="http://schemas.microsoft.com/office/powerpoint/2010/main" val="105537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19</a:t>
            </a:fld>
            <a:endParaRPr lang="en-US" dirty="0"/>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2231573" y="1169950"/>
            <a:ext cx="4988378" cy="3754189"/>
          </a:xfrm>
          <a:prstGeom prst="rect">
            <a:avLst/>
          </a:prstGeom>
        </p:spPr>
      </p:pic>
      <p:sp>
        <p:nvSpPr>
          <p:cNvPr id="16" name="Rectangle 15">
            <a:extLst>
              <a:ext uri="{FF2B5EF4-FFF2-40B4-BE49-F238E27FC236}">
                <a16:creationId xmlns:a16="http://schemas.microsoft.com/office/drawing/2014/main" id="{08575D0F-BA68-4BA7-AA1B-4313F59D3DAC}"/>
              </a:ext>
            </a:extLst>
          </p:cNvPr>
          <p:cNvSpPr/>
          <p:nvPr/>
        </p:nvSpPr>
        <p:spPr>
          <a:xfrm>
            <a:off x="3598509" y="708278"/>
            <a:ext cx="2127505" cy="369332"/>
          </a:xfrm>
          <a:prstGeom prst="rect">
            <a:avLst/>
          </a:prstGeom>
        </p:spPr>
        <p:txBody>
          <a:bodyPr wrap="none">
            <a:spAutoFit/>
          </a:bodyPr>
          <a:lstStyle/>
          <a:p>
            <a:pPr algn="ctr"/>
            <a:r>
              <a:rPr lang="en-US" i="1" dirty="0" err="1">
                <a:solidFill>
                  <a:srgbClr val="FF0000"/>
                </a:solidFill>
                <a:latin typeface="Times New Roman"/>
                <a:cs typeface="Times New Roman"/>
              </a:rPr>
              <a:t>FLAMeS</a:t>
            </a:r>
            <a:r>
              <a:rPr lang="en-US" i="1" dirty="0">
                <a:latin typeface="Times New Roman"/>
                <a:cs typeface="Times New Roman"/>
              </a:rPr>
              <a:t> </a:t>
            </a:r>
            <a:r>
              <a:rPr lang="en-US" dirty="0">
                <a:latin typeface="Times New Roman"/>
                <a:cs typeface="Times New Roman"/>
              </a:rPr>
              <a:t>Framework</a:t>
            </a:r>
          </a:p>
        </p:txBody>
      </p:sp>
      <p:sp>
        <p:nvSpPr>
          <p:cNvPr id="6" name="Rectangle 5">
            <a:extLst>
              <a:ext uri="{FF2B5EF4-FFF2-40B4-BE49-F238E27FC236}">
                <a16:creationId xmlns:a16="http://schemas.microsoft.com/office/drawing/2014/main" id="{4318A877-0154-44AF-B38E-3796F95327B9}"/>
              </a:ext>
            </a:extLst>
          </p:cNvPr>
          <p:cNvSpPr/>
          <p:nvPr/>
        </p:nvSpPr>
        <p:spPr>
          <a:xfrm>
            <a:off x="2247322" y="1169951"/>
            <a:ext cx="4988378" cy="1691014"/>
          </a:xfrm>
          <a:prstGeom prst="rect">
            <a:avLst/>
          </a:prstGeom>
          <a:solidFill>
            <a:schemeClr val="bg1">
              <a:lumMod val="50000"/>
              <a:alpha val="65000"/>
            </a:schemeClr>
          </a:solidFill>
          <a:effectLst>
            <a:glow rad="228600">
              <a:schemeClr val="accent6">
                <a:satMod val="175000"/>
                <a:alpha val="40000"/>
              </a:schemeClr>
            </a:glow>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2670527B-6194-4C1F-BC2D-9D4853A801C7}"/>
              </a:ext>
            </a:extLst>
          </p:cNvPr>
          <p:cNvSpPr/>
          <p:nvPr/>
        </p:nvSpPr>
        <p:spPr>
          <a:xfrm rot="10800000">
            <a:off x="2067211" y="2889316"/>
            <a:ext cx="180109" cy="1130156"/>
          </a:xfrm>
          <a:prstGeom prst="rightBrace">
            <a:avLst>
              <a:gd name="adj1" fmla="val 9098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C48FC591-1F03-4934-8E09-900AA6676A25}"/>
              </a:ext>
            </a:extLst>
          </p:cNvPr>
          <p:cNvSpPr txBox="1"/>
          <p:nvPr/>
        </p:nvSpPr>
        <p:spPr>
          <a:xfrm>
            <a:off x="127592" y="2846959"/>
            <a:ext cx="1952686" cy="1754326"/>
          </a:xfrm>
          <a:prstGeom prst="rect">
            <a:avLst/>
          </a:prstGeom>
          <a:noFill/>
        </p:spPr>
        <p:txBody>
          <a:bodyPr wrap="square" rtlCol="0">
            <a:spAutoFit/>
          </a:bodyPr>
          <a:lstStyle/>
          <a:p>
            <a:r>
              <a:rPr lang="en-US" dirty="0">
                <a:solidFill>
                  <a:srgbClr val="00529B"/>
                </a:solidFill>
              </a:rPr>
              <a:t>Data cube, </a:t>
            </a:r>
            <a:r>
              <a:rPr lang="en-US" b="1" dirty="0">
                <a:solidFill>
                  <a:srgbClr val="00529B"/>
                </a:solidFill>
              </a:rPr>
              <a:t>traffic/mobility </a:t>
            </a:r>
            <a:r>
              <a:rPr lang="en-US" dirty="0">
                <a:solidFill>
                  <a:srgbClr val="00529B"/>
                </a:solidFill>
              </a:rPr>
              <a:t>analyzed </a:t>
            </a:r>
            <a:r>
              <a:rPr lang="en-US" b="1" dirty="0">
                <a:solidFill>
                  <a:srgbClr val="00529B"/>
                </a:solidFill>
              </a:rPr>
              <a:t>temporally</a:t>
            </a:r>
            <a:r>
              <a:rPr lang="en-US" dirty="0">
                <a:solidFill>
                  <a:srgbClr val="00529B"/>
                </a:solidFill>
              </a:rPr>
              <a:t>, </a:t>
            </a:r>
            <a:r>
              <a:rPr lang="en-US" b="1" dirty="0">
                <a:solidFill>
                  <a:srgbClr val="00529B"/>
                </a:solidFill>
              </a:rPr>
              <a:t>spatially</a:t>
            </a:r>
            <a:r>
              <a:rPr lang="en-US" dirty="0">
                <a:solidFill>
                  <a:srgbClr val="00529B"/>
                </a:solidFill>
              </a:rPr>
              <a:t>, and </a:t>
            </a:r>
            <a:r>
              <a:rPr lang="en-US" b="1" dirty="0">
                <a:solidFill>
                  <a:srgbClr val="00529B"/>
                </a:solidFill>
              </a:rPr>
              <a:t>per device type</a:t>
            </a:r>
          </a:p>
        </p:txBody>
      </p:sp>
      <p:sp>
        <p:nvSpPr>
          <p:cNvPr id="10" name="Rectangle 9">
            <a:extLst>
              <a:ext uri="{FF2B5EF4-FFF2-40B4-BE49-F238E27FC236}">
                <a16:creationId xmlns:a16="http://schemas.microsoft.com/office/drawing/2014/main" id="{FFFC0DC3-CB98-4137-AB07-8CC7894B8A75}"/>
              </a:ext>
            </a:extLst>
          </p:cNvPr>
          <p:cNvSpPr/>
          <p:nvPr/>
        </p:nvSpPr>
        <p:spPr>
          <a:xfrm>
            <a:off x="4989600" y="3297382"/>
            <a:ext cx="2246099" cy="782782"/>
          </a:xfrm>
          <a:prstGeom prst="rect">
            <a:avLst/>
          </a:prstGeom>
          <a:solidFill>
            <a:schemeClr val="bg1">
              <a:lumMod val="50000"/>
              <a:alpha val="65000"/>
            </a:schemeClr>
          </a:solidFill>
          <a:effectLst>
            <a:glow rad="228600">
              <a:schemeClr val="accent6">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641FEEF-14DD-4074-A3F8-038EB12B8FFF}"/>
              </a:ext>
            </a:extLst>
          </p:cNvPr>
          <p:cNvSpPr/>
          <p:nvPr/>
        </p:nvSpPr>
        <p:spPr>
          <a:xfrm>
            <a:off x="2254245" y="4080163"/>
            <a:ext cx="4981453" cy="843975"/>
          </a:xfrm>
          <a:prstGeom prst="rect">
            <a:avLst/>
          </a:prstGeom>
          <a:solidFill>
            <a:schemeClr val="bg1">
              <a:lumMod val="50000"/>
              <a:alpha val="65000"/>
            </a:schemeClr>
          </a:solidFill>
          <a:effectLst>
            <a:glow rad="228600">
              <a:schemeClr val="accent6">
                <a:satMod val="175000"/>
                <a:alpha val="40000"/>
              </a:schemeClr>
            </a:glow>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FECF680-0FEE-4657-9C2F-BD88193233E5}"/>
              </a:ext>
            </a:extLst>
          </p:cNvPr>
          <p:cNvSpPr/>
          <p:nvPr/>
        </p:nvSpPr>
        <p:spPr>
          <a:xfrm>
            <a:off x="2384344" y="2189606"/>
            <a:ext cx="46828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solidFill>
                  <a:srgbClr val="FF9933"/>
                </a:solidFill>
              </a:rPr>
              <a:t>Goal II) </a:t>
            </a:r>
            <a:r>
              <a:rPr lang="en-US" dirty="0">
                <a:solidFill>
                  <a:srgbClr val="00529B"/>
                </a:solidFill>
              </a:rPr>
              <a:t>Analyze relationships/correlations of this data cube</a:t>
            </a:r>
          </a:p>
        </p:txBody>
      </p:sp>
    </p:spTree>
    <p:extLst>
      <p:ext uri="{BB962C8B-B14F-4D97-AF65-F5344CB8AC3E}">
        <p14:creationId xmlns:p14="http://schemas.microsoft.com/office/powerpoint/2010/main" val="43540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animBg="1"/>
      <p:bldP spid="1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7" y="1722826"/>
            <a:ext cx="7556500" cy="3108722"/>
          </a:xfrm>
        </p:spPr>
        <p:txBody>
          <a:bodyPr/>
          <a:lstStyle/>
          <a:p>
            <a:pPr marL="457200" indent="-457200">
              <a:spcBef>
                <a:spcPts val="300"/>
              </a:spcBef>
              <a:buFont typeface="+mj-lt"/>
              <a:buAutoNum type="arabicParenR"/>
            </a:pPr>
            <a:r>
              <a:rPr lang="en-US" sz="2400" dirty="0"/>
              <a:t>Introduction: Motivation, Framework</a:t>
            </a:r>
          </a:p>
          <a:p>
            <a:pPr marL="457200" indent="-457200">
              <a:spcBef>
                <a:spcPts val="300"/>
              </a:spcBef>
              <a:buFont typeface="+mj-lt"/>
              <a:buAutoNum type="arabicParenR"/>
            </a:pPr>
            <a:r>
              <a:rPr lang="en-US" sz="2400" dirty="0"/>
              <a:t>Datasets &amp; Device Classification</a:t>
            </a:r>
            <a:endParaRPr lang="en-US" sz="2400" dirty="0">
              <a:solidFill>
                <a:srgbClr val="FF4A21"/>
              </a:solidFill>
            </a:endParaRPr>
          </a:p>
          <a:p>
            <a:pPr marL="457200" indent="-457200">
              <a:spcBef>
                <a:spcPts val="300"/>
              </a:spcBef>
              <a:buFont typeface="+mj-lt"/>
              <a:buAutoNum type="arabicParenR"/>
            </a:pPr>
            <a:r>
              <a:rPr lang="en-US" sz="2400" dirty="0"/>
              <a:t>Mobility Analysis</a:t>
            </a:r>
          </a:p>
          <a:p>
            <a:pPr marL="457200" indent="-457200">
              <a:spcBef>
                <a:spcPts val="300"/>
              </a:spcBef>
              <a:buFont typeface="+mj-lt"/>
              <a:buAutoNum type="arabicParenR"/>
            </a:pPr>
            <a:r>
              <a:rPr lang="en-US" sz="2400" dirty="0"/>
              <a:t>Traffic Analysis</a:t>
            </a:r>
          </a:p>
          <a:p>
            <a:pPr marL="457200" indent="-457200">
              <a:spcBef>
                <a:spcPts val="300"/>
              </a:spcBef>
              <a:buFont typeface="+mj-lt"/>
              <a:buAutoNum type="arabicParenR"/>
            </a:pPr>
            <a:r>
              <a:rPr lang="en-US" sz="2400" dirty="0"/>
              <a:t>Integrated Analysis</a:t>
            </a:r>
          </a:p>
          <a:p>
            <a:pPr marL="457200" indent="-457200">
              <a:spcBef>
                <a:spcPts val="300"/>
              </a:spcBef>
              <a:buFont typeface="+mj-lt"/>
              <a:buAutoNum type="arabicParenR"/>
            </a:pPr>
            <a:r>
              <a:rPr lang="en-US" sz="2400" dirty="0"/>
              <a:t>Conclusion</a:t>
            </a:r>
          </a:p>
          <a:p>
            <a:pPr marL="457200" indent="-457200">
              <a:spcBef>
                <a:spcPts val="300"/>
              </a:spcBef>
              <a:buFont typeface="+mj-lt"/>
              <a:buAutoNum type="arabicParenR"/>
            </a:pPr>
            <a:endParaRPr lang="en-US" sz="2400" dirty="0"/>
          </a:p>
          <a:p>
            <a:pPr marL="457200" indent="-457200">
              <a:buFont typeface="+mj-lt"/>
              <a:buAutoNum type="arabicParenR"/>
            </a:pPr>
            <a:endParaRPr lang="en-US" sz="2400" dirty="0"/>
          </a:p>
        </p:txBody>
      </p:sp>
      <p:sp>
        <p:nvSpPr>
          <p:cNvPr id="3" name="Title 2"/>
          <p:cNvSpPr>
            <a:spLocks noGrp="1"/>
          </p:cNvSpPr>
          <p:nvPr>
            <p:ph type="title"/>
          </p:nvPr>
        </p:nvSpPr>
        <p:spPr/>
        <p:txBody>
          <a:bodyPr/>
          <a:lstStyle/>
          <a:p>
            <a:r>
              <a:rPr lang="en-US" dirty="0">
                <a:latin typeface="+mj-lt"/>
              </a:rPr>
              <a:t>Outline</a:t>
            </a:r>
          </a:p>
        </p:txBody>
      </p:sp>
      <p:sp>
        <p:nvSpPr>
          <p:cNvPr id="4" name="Slide Number Placeholder 3"/>
          <p:cNvSpPr>
            <a:spLocks noGrp="1"/>
          </p:cNvSpPr>
          <p:nvPr>
            <p:ph type="sldNum" sz="quarter" idx="10"/>
          </p:nvPr>
        </p:nvSpPr>
        <p:spPr/>
        <p:txBody>
          <a:bodyPr/>
          <a:lstStyle/>
          <a:p>
            <a:fld id="{694FADCD-22F2-4A14-A571-6ACF405E65FD}" type="slidenum">
              <a:rPr lang="en-US" smtClean="0"/>
              <a:t>2</a:t>
            </a:fld>
            <a:endParaRPr lang="en-US" dirty="0"/>
          </a:p>
        </p:txBody>
      </p:sp>
    </p:spTree>
    <p:extLst>
      <p:ext uri="{BB962C8B-B14F-4D97-AF65-F5344CB8AC3E}">
        <p14:creationId xmlns:p14="http://schemas.microsoft.com/office/powerpoint/2010/main" val="26354202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300"/>
              </a:spcBef>
              <a:buFont typeface="+mj-lt"/>
              <a:buAutoNum type="arabicParenR"/>
            </a:pPr>
            <a:r>
              <a:rPr lang="en-US" sz="2400" dirty="0">
                <a:solidFill>
                  <a:srgbClr val="00529B"/>
                </a:solidFill>
              </a:rPr>
              <a:t>Introduction</a:t>
            </a:r>
          </a:p>
          <a:p>
            <a:pPr marL="457200" indent="-457200">
              <a:spcBef>
                <a:spcPts val="300"/>
              </a:spcBef>
              <a:buFont typeface="+mj-lt"/>
              <a:buAutoNum type="arabicParenR"/>
            </a:pPr>
            <a:r>
              <a:rPr lang="en-US" sz="2400" dirty="0"/>
              <a:t>Datasets</a:t>
            </a:r>
            <a:r>
              <a:rPr lang="en-US" sz="2400"/>
              <a:t> &amp; </a:t>
            </a:r>
            <a:r>
              <a:rPr lang="en-US" sz="2400" dirty="0"/>
              <a:t>Device </a:t>
            </a:r>
            <a:r>
              <a:rPr lang="en-US" sz="2400"/>
              <a:t>Classification</a:t>
            </a:r>
            <a:endParaRPr lang="en-US" sz="2400" dirty="0"/>
          </a:p>
          <a:p>
            <a:pPr marL="457200" indent="-457200">
              <a:spcBef>
                <a:spcPts val="300"/>
              </a:spcBef>
              <a:buFont typeface="+mj-lt"/>
              <a:buAutoNum type="arabicParenR"/>
            </a:pPr>
            <a:r>
              <a:rPr lang="en-US" sz="2400" dirty="0">
                <a:solidFill>
                  <a:srgbClr val="FF462C"/>
                </a:solidFill>
              </a:rPr>
              <a:t>Mobility </a:t>
            </a:r>
            <a:r>
              <a:rPr lang="en-US" sz="2400">
                <a:solidFill>
                  <a:srgbClr val="FF462C"/>
                </a:solidFill>
              </a:rPr>
              <a:t>Analysis</a:t>
            </a:r>
          </a:p>
          <a:p>
            <a:pPr marL="685800" lvl="1" indent="-457200">
              <a:spcBef>
                <a:spcPts val="300"/>
              </a:spcBef>
              <a:buFont typeface="+mj-lt"/>
              <a:buAutoNum type="arabicParenR"/>
            </a:pPr>
            <a:r>
              <a:rPr lang="en-US" sz="2200" dirty="0">
                <a:solidFill>
                  <a:srgbClr val="FF462C"/>
                </a:solidFill>
              </a:rPr>
              <a:t>Features</a:t>
            </a:r>
          </a:p>
          <a:p>
            <a:pPr marL="685800" lvl="1" indent="-457200">
              <a:spcBef>
                <a:spcPts val="300"/>
              </a:spcBef>
              <a:buFont typeface="+mj-lt"/>
              <a:buAutoNum type="arabicParenR"/>
            </a:pPr>
            <a:r>
              <a:rPr lang="en-US" sz="2200" dirty="0">
                <a:solidFill>
                  <a:srgbClr val="FF462C"/>
                </a:solidFill>
              </a:rPr>
              <a:t>Results</a:t>
            </a:r>
          </a:p>
          <a:p>
            <a:pPr marL="457200" indent="-457200">
              <a:spcBef>
                <a:spcPts val="300"/>
              </a:spcBef>
              <a:buFont typeface="+mj-lt"/>
              <a:buAutoNum type="arabicParenR"/>
            </a:pPr>
            <a:r>
              <a:rPr lang="en-US" sz="2400" dirty="0"/>
              <a:t>Traffic </a:t>
            </a:r>
            <a:r>
              <a:rPr lang="en-US" sz="2400"/>
              <a:t>Analysis</a:t>
            </a:r>
            <a:endParaRPr lang="en-US" sz="2400" dirty="0"/>
          </a:p>
          <a:p>
            <a:pPr marL="457200" indent="-457200">
              <a:spcBef>
                <a:spcPts val="300"/>
              </a:spcBef>
              <a:buFont typeface="+mj-lt"/>
              <a:buAutoNum type="arabicParenR"/>
            </a:pPr>
            <a:r>
              <a:rPr lang="en-US" sz="2400" dirty="0"/>
              <a:t>...</a:t>
            </a:r>
          </a:p>
        </p:txBody>
      </p:sp>
      <p:sp>
        <p:nvSpPr>
          <p:cNvPr id="3" name="Title 2"/>
          <p:cNvSpPr>
            <a:spLocks noGrp="1"/>
          </p:cNvSpPr>
          <p:nvPr>
            <p:ph type="title"/>
          </p:nvPr>
        </p:nvSpPr>
        <p:spPr/>
        <p:txBody>
          <a:bodyPr/>
          <a:lstStyle/>
          <a:p>
            <a:r>
              <a:rPr lang="en-US" dirty="0">
                <a:latin typeface="+mj-lt"/>
              </a:rPr>
              <a:t>Outline</a:t>
            </a:r>
          </a:p>
        </p:txBody>
      </p:sp>
      <p:sp>
        <p:nvSpPr>
          <p:cNvPr id="4" name="Slide Number Placeholder 3"/>
          <p:cNvSpPr>
            <a:spLocks noGrp="1"/>
          </p:cNvSpPr>
          <p:nvPr>
            <p:ph type="sldNum" sz="quarter" idx="10"/>
          </p:nvPr>
        </p:nvSpPr>
        <p:spPr/>
        <p:txBody>
          <a:bodyPr/>
          <a:lstStyle/>
          <a:p>
            <a:fld id="{694FADCD-22F2-4A14-A571-6ACF405E65FD}" type="slidenum">
              <a:rPr lang="en-US" smtClean="0"/>
              <a:t>20</a:t>
            </a:fld>
            <a:endParaRPr lang="en-US" dirty="0"/>
          </a:p>
        </p:txBody>
      </p:sp>
    </p:spTree>
    <p:extLst>
      <p:ext uri="{BB962C8B-B14F-4D97-AF65-F5344CB8AC3E}">
        <p14:creationId xmlns:p14="http://schemas.microsoft.com/office/powerpoint/2010/main" val="25382319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8403772" cy="3108722"/>
          </a:xfrm>
        </p:spPr>
        <p:txBody>
          <a:bodyPr/>
          <a:lstStyle/>
          <a:p>
            <a:r>
              <a:rPr lang="en-US" dirty="0"/>
              <a:t>Choose mobility features that capture human movement patterns:</a:t>
            </a:r>
          </a:p>
          <a:p>
            <a:pPr lvl="1"/>
            <a:r>
              <a:rPr lang="en-US" dirty="0"/>
              <a:t>Session start probability</a:t>
            </a:r>
          </a:p>
          <a:p>
            <a:pPr lvl="1"/>
            <a:r>
              <a:rPr lang="en-US" dirty="0"/>
              <a:t>Radius of gyration</a:t>
            </a:r>
          </a:p>
          <a:p>
            <a:pPr lvl="1"/>
            <a:r>
              <a:rPr lang="en-US" dirty="0"/>
              <a:t>Visitation preferences and interests</a:t>
            </a:r>
          </a:p>
          <a:p>
            <a:pPr lvl="1"/>
            <a:r>
              <a:rPr lang="en-US" dirty="0"/>
              <a:t>Session duration per building</a:t>
            </a:r>
          </a:p>
          <a:p>
            <a:pPr lvl="1"/>
            <a:r>
              <a:rPr lang="en-US" dirty="0"/>
              <a:t>Hourly associations</a:t>
            </a:r>
          </a:p>
          <a:p>
            <a:pPr lvl="1"/>
            <a:r>
              <a:rPr lang="en-US" dirty="0"/>
              <a:t>Return probability … </a:t>
            </a:r>
          </a:p>
          <a:p>
            <a:r>
              <a:rPr lang="en-US" dirty="0"/>
              <a:t>Analyze these features independently, before integration with traffic.</a:t>
            </a:r>
          </a:p>
        </p:txBody>
      </p:sp>
      <p:sp>
        <p:nvSpPr>
          <p:cNvPr id="3" name="Title 2"/>
          <p:cNvSpPr>
            <a:spLocks noGrp="1"/>
          </p:cNvSpPr>
          <p:nvPr>
            <p:ph type="title"/>
          </p:nvPr>
        </p:nvSpPr>
        <p:spPr/>
        <p:txBody>
          <a:bodyPr/>
          <a:lstStyle/>
          <a:p>
            <a:r>
              <a:rPr lang="en-US" dirty="0"/>
              <a:t>Mobility</a:t>
            </a:r>
          </a:p>
        </p:txBody>
      </p:sp>
      <p:sp>
        <p:nvSpPr>
          <p:cNvPr id="4" name="Slide Number Placeholder 3"/>
          <p:cNvSpPr>
            <a:spLocks noGrp="1"/>
          </p:cNvSpPr>
          <p:nvPr>
            <p:ph type="sldNum" sz="quarter" idx="10"/>
          </p:nvPr>
        </p:nvSpPr>
        <p:spPr/>
        <p:txBody>
          <a:bodyPr/>
          <a:lstStyle/>
          <a:p>
            <a:fld id="{694FADCD-22F2-4A14-A571-6ACF405E65FD}" type="slidenum">
              <a:rPr lang="en-US" smtClean="0"/>
              <a:t>21</a:t>
            </a:fld>
            <a:endParaRPr lang="en-US" dirty="0"/>
          </a:p>
        </p:txBody>
      </p:sp>
    </p:spTree>
    <p:extLst>
      <p:ext uri="{BB962C8B-B14F-4D97-AF65-F5344CB8AC3E}">
        <p14:creationId xmlns:p14="http://schemas.microsoft.com/office/powerpoint/2010/main" val="4831844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22</a:t>
            </a:fld>
            <a:endParaRPr lang="en-US" dirty="0"/>
          </a:p>
        </p:txBody>
      </p:sp>
      <p:pic>
        <p:nvPicPr>
          <p:cNvPr id="17" name="Picture 16" descr="Screen Shot 2017-08-04 at 11.04.20 AM.png">
            <a:extLst>
              <a:ext uri="{FF2B5EF4-FFF2-40B4-BE49-F238E27FC236}">
                <a16:creationId xmlns:a16="http://schemas.microsoft.com/office/drawing/2014/main" id="{7518B3F4-9397-4C5D-9292-6FAAAC0C955C}"/>
              </a:ext>
            </a:extLst>
          </p:cNvPr>
          <p:cNvPicPr>
            <a:picLocks noChangeAspect="1"/>
          </p:cNvPicPr>
          <p:nvPr/>
        </p:nvPicPr>
        <p:blipFill>
          <a:blip r:embed="rId3"/>
          <a:stretch>
            <a:fillRect/>
          </a:stretch>
        </p:blipFill>
        <p:spPr>
          <a:xfrm>
            <a:off x="3113423" y="569047"/>
            <a:ext cx="5143885" cy="4498254"/>
          </a:xfrm>
          <a:prstGeom prst="rect">
            <a:avLst/>
          </a:prstGeom>
        </p:spPr>
      </p:pic>
      <p:sp>
        <p:nvSpPr>
          <p:cNvPr id="18" name="Oval 17">
            <a:extLst>
              <a:ext uri="{FF2B5EF4-FFF2-40B4-BE49-F238E27FC236}">
                <a16:creationId xmlns:a16="http://schemas.microsoft.com/office/drawing/2014/main" id="{B93AD6DB-F837-485F-8155-3B9C51F525F0}"/>
              </a:ext>
            </a:extLst>
          </p:cNvPr>
          <p:cNvSpPr/>
          <p:nvPr/>
        </p:nvSpPr>
        <p:spPr>
          <a:xfrm rot="20047196">
            <a:off x="7762931" y="1367333"/>
            <a:ext cx="357688" cy="708487"/>
          </a:xfrm>
          <a:prstGeom prst="ellipse">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60DD0E9-085F-46EA-B615-90D4707F077E}"/>
              </a:ext>
            </a:extLst>
          </p:cNvPr>
          <p:cNvSpPr/>
          <p:nvPr/>
        </p:nvSpPr>
        <p:spPr>
          <a:xfrm rot="20047196">
            <a:off x="5126426" y="1460909"/>
            <a:ext cx="357688" cy="708487"/>
          </a:xfrm>
          <a:prstGeom prst="ellipse">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FFD78B8F-4421-4A64-A5BA-C2522C88C49E}"/>
              </a:ext>
            </a:extLst>
          </p:cNvPr>
          <p:cNvGrpSpPr/>
          <p:nvPr/>
        </p:nvGrpSpPr>
        <p:grpSpPr>
          <a:xfrm>
            <a:off x="3519055" y="815062"/>
            <a:ext cx="1125138" cy="492513"/>
            <a:chOff x="1915598" y="566558"/>
            <a:chExt cx="1161183" cy="832405"/>
          </a:xfrm>
        </p:grpSpPr>
        <p:cxnSp>
          <p:nvCxnSpPr>
            <p:cNvPr id="26" name="Straight Arrow Connector 25">
              <a:extLst>
                <a:ext uri="{FF2B5EF4-FFF2-40B4-BE49-F238E27FC236}">
                  <a16:creationId xmlns:a16="http://schemas.microsoft.com/office/drawing/2014/main" id="{8BDAFA37-0EE0-4419-AE69-BDC8DA77BBEA}"/>
                </a:ext>
              </a:extLst>
            </p:cNvPr>
            <p:cNvCxnSpPr>
              <a:cxnSpLocks/>
            </p:cNvCxnSpPr>
            <p:nvPr/>
          </p:nvCxnSpPr>
          <p:spPr>
            <a:xfrm>
              <a:off x="2600476" y="810381"/>
              <a:ext cx="401801" cy="2899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AF29E5E-CDD8-45C3-BD3C-1C449E62540F}"/>
                </a:ext>
              </a:extLst>
            </p:cNvPr>
            <p:cNvCxnSpPr>
              <a:cxnSpLocks/>
            </p:cNvCxnSpPr>
            <p:nvPr/>
          </p:nvCxnSpPr>
          <p:spPr>
            <a:xfrm>
              <a:off x="2600476" y="810381"/>
              <a:ext cx="476305" cy="36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87E4956-5C3F-4EB6-A7F2-10F3941DEEA3}"/>
                </a:ext>
              </a:extLst>
            </p:cNvPr>
            <p:cNvCxnSpPr>
              <a:cxnSpLocks/>
            </p:cNvCxnSpPr>
            <p:nvPr/>
          </p:nvCxnSpPr>
          <p:spPr>
            <a:xfrm>
              <a:off x="2601271" y="812759"/>
              <a:ext cx="300245" cy="586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97DF751-2060-4D7A-82A2-B150DA5ED115}"/>
                </a:ext>
              </a:extLst>
            </p:cNvPr>
            <p:cNvSpPr txBox="1"/>
            <p:nvPr/>
          </p:nvSpPr>
          <p:spPr>
            <a:xfrm>
              <a:off x="1915598" y="566558"/>
              <a:ext cx="736099" cy="369331"/>
            </a:xfrm>
            <a:prstGeom prst="rect">
              <a:avLst/>
            </a:prstGeom>
            <a:noFill/>
          </p:spPr>
          <p:txBody>
            <a:bodyPr wrap="none" rtlCol="0">
              <a:spAutoFit/>
            </a:bodyPr>
            <a:lstStyle/>
            <a:p>
              <a:r>
                <a:rPr lang="en-US" dirty="0">
                  <a:latin typeface="Times New Roman"/>
                  <a:cs typeface="Times New Roman"/>
                </a:rPr>
                <a:t>Break</a:t>
              </a:r>
            </a:p>
          </p:txBody>
        </p:sp>
      </p:grpSp>
      <p:sp>
        <p:nvSpPr>
          <p:cNvPr id="39" name="Rectangle 38">
            <a:extLst>
              <a:ext uri="{FF2B5EF4-FFF2-40B4-BE49-F238E27FC236}">
                <a16:creationId xmlns:a16="http://schemas.microsoft.com/office/drawing/2014/main" id="{43805DE5-4ED7-434A-8D15-B6724DE13956}"/>
              </a:ext>
            </a:extLst>
          </p:cNvPr>
          <p:cNvSpPr/>
          <p:nvPr/>
        </p:nvSpPr>
        <p:spPr>
          <a:xfrm>
            <a:off x="0" y="724125"/>
            <a:ext cx="3211777" cy="369332"/>
          </a:xfrm>
          <a:prstGeom prst="rect">
            <a:avLst/>
          </a:prstGeom>
        </p:spPr>
        <p:txBody>
          <a:bodyPr wrap="none">
            <a:spAutoFit/>
          </a:bodyPr>
          <a:lstStyle/>
          <a:p>
            <a:pPr lvl="1"/>
            <a:r>
              <a:rPr lang="en-US" u="sng" dirty="0">
                <a:solidFill>
                  <a:srgbClr val="00529B"/>
                </a:solidFill>
              </a:rPr>
              <a:t>Session start probability</a:t>
            </a:r>
          </a:p>
        </p:txBody>
      </p:sp>
      <p:sp>
        <p:nvSpPr>
          <p:cNvPr id="41" name="Content Placeholder 4">
            <a:extLst>
              <a:ext uri="{FF2B5EF4-FFF2-40B4-BE49-F238E27FC236}">
                <a16:creationId xmlns:a16="http://schemas.microsoft.com/office/drawing/2014/main" id="{F277E339-8680-421A-BBC9-DF929A1A2020}"/>
              </a:ext>
            </a:extLst>
          </p:cNvPr>
          <p:cNvSpPr>
            <a:spLocks noGrp="1"/>
          </p:cNvSpPr>
          <p:nvPr>
            <p:ph idx="1"/>
          </p:nvPr>
        </p:nvSpPr>
        <p:spPr>
          <a:xfrm>
            <a:off x="179824" y="1217944"/>
            <a:ext cx="2989596" cy="3653470"/>
          </a:xfrm>
          <a:ln>
            <a:solidFill>
              <a:schemeClr val="accent1">
                <a:shade val="95000"/>
                <a:satMod val="105000"/>
              </a:schemeClr>
            </a:solidFill>
          </a:ln>
        </p:spPr>
        <p:txBody>
          <a:bodyPr/>
          <a:lstStyle/>
          <a:p>
            <a:r>
              <a:rPr lang="en-US" sz="1800" dirty="0"/>
              <a:t>Spikes match periodic classes (strongest: Cellos in academic bldgs.)</a:t>
            </a:r>
          </a:p>
          <a:p>
            <a:r>
              <a:rPr lang="en-US" sz="1800" dirty="0"/>
              <a:t>Significant drop after 5pm for Cellos in academic and social.</a:t>
            </a:r>
          </a:p>
          <a:p>
            <a:r>
              <a:rPr lang="en-US" sz="1800" dirty="0"/>
              <a:t>Reversal of prob. after 5pm in academic, social and library.</a:t>
            </a:r>
          </a:p>
          <a:p>
            <a:pPr lvl="2"/>
            <a:endParaRPr lang="en-US" dirty="0"/>
          </a:p>
        </p:txBody>
      </p:sp>
      <p:sp>
        <p:nvSpPr>
          <p:cNvPr id="2" name="Oval 1">
            <a:extLst>
              <a:ext uri="{FF2B5EF4-FFF2-40B4-BE49-F238E27FC236}">
                <a16:creationId xmlns:a16="http://schemas.microsoft.com/office/drawing/2014/main" id="{BA1A346E-3705-476A-A74E-699C3B367C9A}"/>
              </a:ext>
            </a:extLst>
          </p:cNvPr>
          <p:cNvSpPr/>
          <p:nvPr/>
        </p:nvSpPr>
        <p:spPr>
          <a:xfrm>
            <a:off x="4301836" y="815062"/>
            <a:ext cx="1000486" cy="603312"/>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FD962302-6CB2-42E4-9D9E-44FFCB4F8AF5}"/>
              </a:ext>
            </a:extLst>
          </p:cNvPr>
          <p:cNvGrpSpPr/>
          <p:nvPr/>
        </p:nvGrpSpPr>
        <p:grpSpPr>
          <a:xfrm>
            <a:off x="4507515" y="1289651"/>
            <a:ext cx="482229" cy="541186"/>
            <a:chOff x="2935375" y="1112918"/>
            <a:chExt cx="684878" cy="914672"/>
          </a:xfrm>
        </p:grpSpPr>
        <p:cxnSp>
          <p:nvCxnSpPr>
            <p:cNvPr id="21" name="Straight Arrow Connector 20">
              <a:extLst>
                <a:ext uri="{FF2B5EF4-FFF2-40B4-BE49-F238E27FC236}">
                  <a16:creationId xmlns:a16="http://schemas.microsoft.com/office/drawing/2014/main" id="{11A38ACD-F265-4012-8CF1-E2984E680484}"/>
                </a:ext>
              </a:extLst>
            </p:cNvPr>
            <p:cNvCxnSpPr>
              <a:cxnSpLocks/>
            </p:cNvCxnSpPr>
            <p:nvPr/>
          </p:nvCxnSpPr>
          <p:spPr>
            <a:xfrm flipV="1">
              <a:off x="3277809" y="1155092"/>
              <a:ext cx="296427" cy="5261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7A04B82-9EDD-470C-8CC7-225E7A665686}"/>
                </a:ext>
              </a:extLst>
            </p:cNvPr>
            <p:cNvCxnSpPr>
              <a:cxnSpLocks/>
            </p:cNvCxnSpPr>
            <p:nvPr/>
          </p:nvCxnSpPr>
          <p:spPr>
            <a:xfrm flipV="1">
              <a:off x="3277815" y="1112918"/>
              <a:ext cx="46007" cy="545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5B8E626-248E-48CE-A08C-01D76BF9ABC0}"/>
                </a:ext>
              </a:extLst>
            </p:cNvPr>
            <p:cNvCxnSpPr>
              <a:cxnSpLocks/>
            </p:cNvCxnSpPr>
            <p:nvPr/>
          </p:nvCxnSpPr>
          <p:spPr>
            <a:xfrm flipH="1" flipV="1">
              <a:off x="2981166" y="1385588"/>
              <a:ext cx="296646" cy="272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5270E25-B853-4459-B5C6-AE0A4402DAE0}"/>
                </a:ext>
              </a:extLst>
            </p:cNvPr>
            <p:cNvSpPr txBox="1"/>
            <p:nvPr/>
          </p:nvSpPr>
          <p:spPr>
            <a:xfrm>
              <a:off x="2935375" y="1658258"/>
              <a:ext cx="684878" cy="369332"/>
            </a:xfrm>
            <a:prstGeom prst="rect">
              <a:avLst/>
            </a:prstGeom>
            <a:noFill/>
          </p:spPr>
          <p:txBody>
            <a:bodyPr wrap="none" rtlCol="0">
              <a:spAutoFit/>
            </a:bodyPr>
            <a:lstStyle/>
            <a:p>
              <a:r>
                <a:rPr lang="en-US" dirty="0">
                  <a:latin typeface="Times New Roman"/>
                  <a:cs typeface="Times New Roman"/>
                </a:rPr>
                <a:t>Class</a:t>
              </a:r>
            </a:p>
          </p:txBody>
        </p:sp>
      </p:grpSp>
      <p:sp>
        <p:nvSpPr>
          <p:cNvPr id="3" name="Arrow: Up-Down 2">
            <a:extLst>
              <a:ext uri="{FF2B5EF4-FFF2-40B4-BE49-F238E27FC236}">
                <a16:creationId xmlns:a16="http://schemas.microsoft.com/office/drawing/2014/main" id="{4EA34B1F-17CA-4488-A5D7-077DC50031F2}"/>
              </a:ext>
            </a:extLst>
          </p:cNvPr>
          <p:cNvSpPr/>
          <p:nvPr/>
        </p:nvSpPr>
        <p:spPr>
          <a:xfrm>
            <a:off x="4429455" y="1332528"/>
            <a:ext cx="703138" cy="1527082"/>
          </a:xfrm>
          <a:prstGeom prst="upDownArrow">
            <a:avLst/>
          </a:prstGeom>
          <a:gradFill flip="none" rotWithShape="1">
            <a:gsLst>
              <a:gs pos="0">
                <a:schemeClr val="accent1">
                  <a:alpha val="65000"/>
                  <a:lumMod val="67000"/>
                </a:schemeClr>
              </a:gs>
              <a:gs pos="48000">
                <a:schemeClr val="accent1">
                  <a:lumMod val="97000"/>
                  <a:lumOff val="3000"/>
                  <a:alpha val="65000"/>
                </a:schemeClr>
              </a:gs>
              <a:gs pos="100000">
                <a:schemeClr val="accent1">
                  <a:lumMod val="60000"/>
                  <a:lumOff val="40000"/>
                  <a:alpha val="6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9800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anim calcmode="lin" valueType="num">
                                      <p:cBhvr>
                                        <p:cTn id="29" dur="750" fill="hold"/>
                                        <p:tgtEl>
                                          <p:spTgt spid="19"/>
                                        </p:tgtEl>
                                        <p:attrNameLst>
                                          <p:attrName>ppt_x</p:attrName>
                                        </p:attrNameLst>
                                      </p:cBhvr>
                                      <p:tavLst>
                                        <p:tav tm="0">
                                          <p:val>
                                            <p:strVal val="#ppt_x"/>
                                          </p:val>
                                        </p:tav>
                                        <p:tav tm="100000">
                                          <p:val>
                                            <p:strVal val="#ppt_x"/>
                                          </p:val>
                                        </p:tav>
                                      </p:tavLst>
                                    </p:anim>
                                    <p:anim calcmode="lin" valueType="num">
                                      <p:cBhvr>
                                        <p:cTn id="30"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par>
                          <p:cTn id="39" fill="hold">
                            <p:stCondLst>
                              <p:cond delay="500"/>
                            </p:stCondLst>
                            <p:childTnLst>
                              <p:par>
                                <p:cTn id="40" presetID="16" presetClass="exit" presetSubtype="21" fill="hold" grpId="1" nodeType="afterEffect">
                                  <p:stCondLst>
                                    <p:cond delay="0"/>
                                  </p:stCondLst>
                                  <p:childTnLst>
                                    <p:animEffect transition="out" filter="barn(inVertical)">
                                      <p:cBhvr>
                                        <p:cTn id="41" dur="250"/>
                                        <p:tgtEl>
                                          <p:spTgt spid="18"/>
                                        </p:tgtEl>
                                      </p:cBhvr>
                                    </p:animEffect>
                                    <p:set>
                                      <p:cBhvr>
                                        <p:cTn id="42" dur="1" fill="hold">
                                          <p:stCondLst>
                                            <p:cond delay="249"/>
                                          </p:stCondLst>
                                        </p:cTn>
                                        <p:tgtEl>
                                          <p:spTgt spid="18"/>
                                        </p:tgtEl>
                                        <p:attrNameLst>
                                          <p:attrName>style.visibility</p:attrName>
                                        </p:attrNameLst>
                                      </p:cBhvr>
                                      <p:to>
                                        <p:strVal val="hidden"/>
                                      </p:to>
                                    </p:set>
                                  </p:childTnLst>
                                </p:cTn>
                              </p:par>
                              <p:par>
                                <p:cTn id="43" presetID="16" presetClass="exit" presetSubtype="21" fill="hold" grpId="1" nodeType="withEffect">
                                  <p:stCondLst>
                                    <p:cond delay="0"/>
                                  </p:stCondLst>
                                  <p:childTnLst>
                                    <p:animEffect transition="out" filter="barn(inVertical)">
                                      <p:cBhvr>
                                        <p:cTn id="44" dur="250"/>
                                        <p:tgtEl>
                                          <p:spTgt spid="19"/>
                                        </p:tgtEl>
                                      </p:cBhvr>
                                    </p:animEffect>
                                    <p:set>
                                      <p:cBhvr>
                                        <p:cTn id="45" dur="1" fill="hold">
                                          <p:stCondLst>
                                            <p:cond delay="249"/>
                                          </p:stCondLst>
                                        </p:cTn>
                                        <p:tgtEl>
                                          <p:spTgt spid="19"/>
                                        </p:tgtEl>
                                        <p:attrNameLst>
                                          <p:attrName>style.visibility</p:attrName>
                                        </p:attrNameLst>
                                      </p:cBhvr>
                                      <p:to>
                                        <p:strVal val="hidden"/>
                                      </p:to>
                                    </p:set>
                                  </p:childTnLst>
                                </p:cTn>
                              </p:par>
                            </p:childTnLst>
                          </p:cTn>
                        </p:par>
                        <p:par>
                          <p:cTn id="46" fill="hold">
                            <p:stCondLst>
                              <p:cond delay="750"/>
                            </p:stCondLst>
                            <p:childTnLst>
                              <p:par>
                                <p:cTn id="47" presetID="1"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 grpId="0" animBg="1"/>
      <p:bldP spid="2" grpId="1"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23</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2698559" cy="369332"/>
          </a:xfrm>
          <a:prstGeom prst="rect">
            <a:avLst/>
          </a:prstGeom>
        </p:spPr>
        <p:txBody>
          <a:bodyPr wrap="none">
            <a:spAutoFit/>
          </a:bodyPr>
          <a:lstStyle/>
          <a:p>
            <a:pPr lvl="1"/>
            <a:r>
              <a:rPr lang="en-US" u="sng" dirty="0">
                <a:solidFill>
                  <a:srgbClr val="00529B"/>
                </a:solidFill>
              </a:rPr>
              <a:t>Return probability</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2" y="1235763"/>
            <a:ext cx="3743325" cy="3183612"/>
          </a:xfrm>
          <a:prstGeom prst="rect">
            <a:avLst/>
          </a:prstGeom>
          <a:noFill/>
          <a:ln w="9525" cap="flat" cmpd="sng" algn="ctr">
            <a:solidFill>
              <a:schemeClr val="accent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800" dirty="0"/>
              <a:t>Returning spikes at every 24 hours, with the highest peaks at </a:t>
            </a:r>
            <a:r>
              <a:rPr lang="en-US" sz="1800" b="1" dirty="0"/>
              <a:t>48</a:t>
            </a:r>
            <a:r>
              <a:rPr lang="en-US" sz="1800" dirty="0"/>
              <a:t> and </a:t>
            </a:r>
            <a:r>
              <a:rPr lang="en-US" sz="1800" b="1" dirty="0"/>
              <a:t>168 hours </a:t>
            </a:r>
            <a:r>
              <a:rPr lang="en-US" sz="1800" dirty="0"/>
              <a:t>(2 and 7 days, corresponds to schedule of classes, Tuesday/Thursday or Monday/Wednesday/Friday)</a:t>
            </a:r>
          </a:p>
          <a:p>
            <a:r>
              <a:rPr lang="en-US" sz="1800" dirty="0">
                <a:latin typeface="+mj-lt"/>
              </a:rPr>
              <a:t>No significant difference between flutes and cellos.</a:t>
            </a:r>
          </a:p>
        </p:txBody>
      </p:sp>
      <p:pic>
        <p:nvPicPr>
          <p:cNvPr id="3" name="Picture 2" descr="A screen shot of a computer&#10;&#10;Description generated with high confidence">
            <a:extLst>
              <a:ext uri="{FF2B5EF4-FFF2-40B4-BE49-F238E27FC236}">
                <a16:creationId xmlns:a16="http://schemas.microsoft.com/office/drawing/2014/main" id="{848B0F3C-CCBA-41B8-8BC0-93C34506DA8D}"/>
              </a:ext>
            </a:extLst>
          </p:cNvPr>
          <p:cNvPicPr>
            <a:picLocks noChangeAspect="1"/>
          </p:cNvPicPr>
          <p:nvPr/>
        </p:nvPicPr>
        <p:blipFill>
          <a:blip r:embed="rId3"/>
          <a:stretch>
            <a:fillRect/>
          </a:stretch>
        </p:blipFill>
        <p:spPr>
          <a:xfrm>
            <a:off x="4586288" y="1093457"/>
            <a:ext cx="3743325" cy="3362325"/>
          </a:xfrm>
          <a:prstGeom prst="rect">
            <a:avLst/>
          </a:prstGeom>
        </p:spPr>
      </p:pic>
      <p:sp>
        <p:nvSpPr>
          <p:cNvPr id="2" name="Arrow: Down 1">
            <a:extLst>
              <a:ext uri="{FF2B5EF4-FFF2-40B4-BE49-F238E27FC236}">
                <a16:creationId xmlns:a16="http://schemas.microsoft.com/office/drawing/2014/main" id="{90DCA2B4-EE8A-47EA-A931-4A5840831A90}"/>
              </a:ext>
            </a:extLst>
          </p:cNvPr>
          <p:cNvSpPr/>
          <p:nvPr/>
        </p:nvSpPr>
        <p:spPr>
          <a:xfrm>
            <a:off x="5882121" y="921592"/>
            <a:ext cx="386194" cy="7103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40E022E1-347A-4F99-9AC1-36DA445DC9C3}"/>
              </a:ext>
            </a:extLst>
          </p:cNvPr>
          <p:cNvSpPr/>
          <p:nvPr/>
        </p:nvSpPr>
        <p:spPr>
          <a:xfrm>
            <a:off x="7164100" y="921592"/>
            <a:ext cx="386194" cy="10769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665D68-2D6E-4BB3-8932-87EE44EAC656}"/>
              </a:ext>
            </a:extLst>
          </p:cNvPr>
          <p:cNvSpPr txBox="1"/>
          <p:nvPr/>
        </p:nvSpPr>
        <p:spPr>
          <a:xfrm>
            <a:off x="5709926" y="426108"/>
            <a:ext cx="748025" cy="523220"/>
          </a:xfrm>
          <a:prstGeom prst="rect">
            <a:avLst/>
          </a:prstGeom>
          <a:noFill/>
        </p:spPr>
        <p:txBody>
          <a:bodyPr wrap="none" rtlCol="0">
            <a:spAutoFit/>
          </a:bodyPr>
          <a:lstStyle/>
          <a:p>
            <a:r>
              <a:rPr lang="en-US" sz="1400" dirty="0">
                <a:solidFill>
                  <a:srgbClr val="00529B"/>
                </a:solidFill>
              </a:rPr>
              <a:t>MWF</a:t>
            </a:r>
          </a:p>
          <a:p>
            <a:r>
              <a:rPr lang="en-US" sz="1400" dirty="0" err="1">
                <a:solidFill>
                  <a:srgbClr val="00529B"/>
                </a:solidFill>
              </a:rPr>
              <a:t>Tue,Th</a:t>
            </a:r>
            <a:endParaRPr lang="en-US" sz="1400" dirty="0">
              <a:solidFill>
                <a:srgbClr val="00529B"/>
              </a:solidFill>
            </a:endParaRPr>
          </a:p>
        </p:txBody>
      </p:sp>
      <p:sp>
        <p:nvSpPr>
          <p:cNvPr id="10" name="TextBox 9">
            <a:extLst>
              <a:ext uri="{FF2B5EF4-FFF2-40B4-BE49-F238E27FC236}">
                <a16:creationId xmlns:a16="http://schemas.microsoft.com/office/drawing/2014/main" id="{A9A3F184-947F-454D-8762-C2D298A0A331}"/>
              </a:ext>
            </a:extLst>
          </p:cNvPr>
          <p:cNvSpPr txBox="1"/>
          <p:nvPr/>
        </p:nvSpPr>
        <p:spPr>
          <a:xfrm>
            <a:off x="6983184" y="601014"/>
            <a:ext cx="768480" cy="307777"/>
          </a:xfrm>
          <a:prstGeom prst="rect">
            <a:avLst/>
          </a:prstGeom>
          <a:noFill/>
        </p:spPr>
        <p:txBody>
          <a:bodyPr wrap="none" rtlCol="0">
            <a:spAutoFit/>
          </a:bodyPr>
          <a:lstStyle/>
          <a:p>
            <a:r>
              <a:rPr lang="en-US" sz="1400" dirty="0">
                <a:solidFill>
                  <a:srgbClr val="00529B"/>
                </a:solidFill>
              </a:rPr>
              <a:t>1 week</a:t>
            </a:r>
          </a:p>
        </p:txBody>
      </p:sp>
    </p:spTree>
    <p:extLst>
      <p:ext uri="{BB962C8B-B14F-4D97-AF65-F5344CB8AC3E}">
        <p14:creationId xmlns:p14="http://schemas.microsoft.com/office/powerpoint/2010/main" val="4261699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Mobility Analysis Summary</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24</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6" y="1408165"/>
            <a:ext cx="8680861" cy="33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dirty="0"/>
              <a:t>Quantified features: jumps, radius of gyration, number of APs visited,…</a:t>
            </a:r>
            <a:endParaRPr lang="en-US" b="1" dirty="0"/>
          </a:p>
          <a:p>
            <a:pPr defTabSz="914400"/>
            <a:r>
              <a:rPr lang="en-US" b="1" dirty="0"/>
              <a:t>Flutes:</a:t>
            </a:r>
          </a:p>
          <a:p>
            <a:pPr lvl="2" defTabSz="914400"/>
            <a:r>
              <a:rPr lang="en-US" dirty="0"/>
              <a:t>have higher overall mobility – likely in social and housing bldg.</a:t>
            </a:r>
          </a:p>
          <a:p>
            <a:pPr defTabSz="914400"/>
            <a:r>
              <a:rPr lang="en-US" b="1" dirty="0"/>
              <a:t>Cellos</a:t>
            </a:r>
            <a:r>
              <a:rPr lang="en-US" dirty="0"/>
              <a:t> </a:t>
            </a:r>
          </a:p>
          <a:p>
            <a:pPr lvl="2" defTabSz="914400"/>
            <a:r>
              <a:rPr lang="en-US" dirty="0"/>
              <a:t>visit fewer places – likely in academic bldg. – some active in weekends.</a:t>
            </a:r>
          </a:p>
          <a:p>
            <a:pPr defTabSz="914400"/>
            <a:r>
              <a:rPr lang="en-US" dirty="0"/>
              <a:t>Different behaviors on </a:t>
            </a:r>
            <a:r>
              <a:rPr lang="en-US" b="1" dirty="0"/>
              <a:t>weekdays vs. weekends.</a:t>
            </a:r>
          </a:p>
          <a:p>
            <a:pPr defTabSz="914400"/>
            <a:r>
              <a:rPr lang="en-US" dirty="0"/>
              <a:t>Similar pattern of </a:t>
            </a:r>
            <a:r>
              <a:rPr lang="en-US" b="1" dirty="0"/>
              <a:t>return probability </a:t>
            </a:r>
            <a:r>
              <a:rPr lang="en-US" dirty="0"/>
              <a:t>(peaks at </a:t>
            </a:r>
            <a:r>
              <a:rPr lang="en-US" b="1" dirty="0"/>
              <a:t>2</a:t>
            </a:r>
            <a:r>
              <a:rPr lang="en-US" dirty="0"/>
              <a:t> &amp; </a:t>
            </a:r>
            <a:r>
              <a:rPr lang="en-US" b="1" dirty="0"/>
              <a:t>7</a:t>
            </a:r>
            <a:r>
              <a:rPr lang="en-US" dirty="0"/>
              <a:t> days).</a:t>
            </a:r>
          </a:p>
          <a:p>
            <a:pPr defTabSz="914400"/>
            <a:endParaRPr lang="en-US" b="1" dirty="0"/>
          </a:p>
          <a:p>
            <a:pPr defTabSz="914400"/>
            <a:endParaRPr lang="en-US" dirty="0"/>
          </a:p>
        </p:txBody>
      </p:sp>
    </p:spTree>
    <p:extLst>
      <p:ext uri="{BB962C8B-B14F-4D97-AF65-F5344CB8AC3E}">
        <p14:creationId xmlns:p14="http://schemas.microsoft.com/office/powerpoint/2010/main" val="28907087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04 at 11.02.59 AM.png"/>
          <p:cNvPicPr>
            <a:picLocks noChangeAspect="1"/>
          </p:cNvPicPr>
          <p:nvPr/>
        </p:nvPicPr>
        <p:blipFill rotWithShape="1">
          <a:blip r:embed="rId3"/>
          <a:srcRect l="75726" t="28199"/>
          <a:stretch/>
        </p:blipFill>
        <p:spPr>
          <a:xfrm>
            <a:off x="3719676" y="738880"/>
            <a:ext cx="1568603" cy="4240598"/>
          </a:xfrm>
          <a:prstGeom prst="rect">
            <a:avLst/>
          </a:prstGeom>
        </p:spPr>
      </p:pic>
      <p:cxnSp>
        <p:nvCxnSpPr>
          <p:cNvPr id="6" name="Straight Arrow Connector 5"/>
          <p:cNvCxnSpPr/>
          <p:nvPr/>
        </p:nvCxnSpPr>
        <p:spPr>
          <a:xfrm>
            <a:off x="2805276" y="1313757"/>
            <a:ext cx="914400" cy="1191"/>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05276" y="1567836"/>
            <a:ext cx="914400" cy="1191"/>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20015" y="1130282"/>
            <a:ext cx="1185261" cy="369332"/>
          </a:xfrm>
          <a:prstGeom prst="rect">
            <a:avLst/>
          </a:prstGeom>
          <a:noFill/>
        </p:spPr>
        <p:txBody>
          <a:bodyPr wrap="none" rtlCol="0">
            <a:spAutoFit/>
          </a:bodyPr>
          <a:lstStyle/>
          <a:p>
            <a:r>
              <a:rPr lang="en-US" dirty="0"/>
              <a:t>Weekday</a:t>
            </a:r>
          </a:p>
        </p:txBody>
      </p:sp>
      <p:sp>
        <p:nvSpPr>
          <p:cNvPr id="10" name="TextBox 9"/>
          <p:cNvSpPr txBox="1"/>
          <p:nvPr/>
        </p:nvSpPr>
        <p:spPr>
          <a:xfrm>
            <a:off x="1593946" y="1384361"/>
            <a:ext cx="1197444" cy="369332"/>
          </a:xfrm>
          <a:prstGeom prst="rect">
            <a:avLst/>
          </a:prstGeom>
          <a:noFill/>
        </p:spPr>
        <p:txBody>
          <a:bodyPr wrap="none" rtlCol="0">
            <a:spAutoFit/>
          </a:bodyPr>
          <a:lstStyle/>
          <a:p>
            <a:r>
              <a:rPr lang="en-US" dirty="0">
                <a:solidFill>
                  <a:srgbClr val="FF0000"/>
                </a:solidFill>
              </a:rPr>
              <a:t>Weekend</a:t>
            </a:r>
          </a:p>
        </p:txBody>
      </p:sp>
      <p:sp>
        <p:nvSpPr>
          <p:cNvPr id="24" name="TextBox 23">
            <a:extLst>
              <a:ext uri="{FF2B5EF4-FFF2-40B4-BE49-F238E27FC236}">
                <a16:creationId xmlns:a16="http://schemas.microsoft.com/office/drawing/2014/main" id="{27355DFE-C086-4371-88E6-8CD6C0BDCB26}"/>
              </a:ext>
            </a:extLst>
          </p:cNvPr>
          <p:cNvSpPr txBox="1"/>
          <p:nvPr/>
        </p:nvSpPr>
        <p:spPr>
          <a:xfrm>
            <a:off x="649486" y="2397514"/>
            <a:ext cx="2916674" cy="830997"/>
          </a:xfrm>
          <a:prstGeom prst="rect">
            <a:avLst/>
          </a:prstGeom>
          <a:noFill/>
        </p:spPr>
        <p:txBody>
          <a:bodyPr wrap="square" rtlCol="0">
            <a:spAutoFit/>
          </a:bodyPr>
          <a:lstStyle/>
          <a:p>
            <a:r>
              <a:rPr lang="en-US" sz="2400" dirty="0">
                <a:latin typeface="Times New Roman"/>
                <a:cs typeface="Times New Roman"/>
              </a:rPr>
              <a:t>Summary of</a:t>
            </a:r>
          </a:p>
          <a:p>
            <a:r>
              <a:rPr lang="en-US" sz="2400" b="1" i="1" dirty="0">
                <a:latin typeface="Times New Roman"/>
                <a:cs typeface="Times New Roman"/>
              </a:rPr>
              <a:t>Mobility Features</a:t>
            </a:r>
          </a:p>
        </p:txBody>
      </p:sp>
      <p:sp>
        <p:nvSpPr>
          <p:cNvPr id="2" name="Slide Number Placeholder 1">
            <a:extLst>
              <a:ext uri="{FF2B5EF4-FFF2-40B4-BE49-F238E27FC236}">
                <a16:creationId xmlns:a16="http://schemas.microsoft.com/office/drawing/2014/main" id="{1A723F48-6227-4EC2-B85E-B28C332EB407}"/>
              </a:ext>
            </a:extLst>
          </p:cNvPr>
          <p:cNvSpPr>
            <a:spLocks noGrp="1"/>
          </p:cNvSpPr>
          <p:nvPr>
            <p:ph type="sldNum" sz="quarter" idx="12"/>
          </p:nvPr>
        </p:nvSpPr>
        <p:spPr/>
        <p:txBody>
          <a:bodyPr/>
          <a:lstStyle/>
          <a:p>
            <a:fld id="{697111F4-4D00-6348-9A0D-A09E7A0863DE}" type="slidenum">
              <a:rPr lang="en-US" smtClean="0"/>
              <a:pPr/>
              <a:t>25</a:t>
            </a:fld>
            <a:endParaRPr lang="en-US" dirty="0"/>
          </a:p>
        </p:txBody>
      </p:sp>
      <p:pic>
        <p:nvPicPr>
          <p:cNvPr id="23" name="Picture 22" descr="Screen Shot 2017-08-04 at 11.02.59 AM.png">
            <a:extLst>
              <a:ext uri="{FF2B5EF4-FFF2-40B4-BE49-F238E27FC236}">
                <a16:creationId xmlns:a16="http://schemas.microsoft.com/office/drawing/2014/main" id="{3C5139B4-17DE-4C9C-B11B-BAFA4AD9F37B}"/>
              </a:ext>
            </a:extLst>
          </p:cNvPr>
          <p:cNvPicPr>
            <a:picLocks noChangeAspect="1"/>
          </p:cNvPicPr>
          <p:nvPr/>
        </p:nvPicPr>
        <p:blipFill rotWithShape="1">
          <a:blip r:embed="rId3"/>
          <a:srcRect t="36232" r="86953"/>
          <a:stretch/>
        </p:blipFill>
        <p:spPr>
          <a:xfrm>
            <a:off x="5288279" y="1212309"/>
            <a:ext cx="632461" cy="3767169"/>
          </a:xfrm>
          <a:prstGeom prst="rect">
            <a:avLst/>
          </a:prstGeom>
        </p:spPr>
      </p:pic>
      <p:sp>
        <p:nvSpPr>
          <p:cNvPr id="5" name="Rectangle 4">
            <a:extLst>
              <a:ext uri="{FF2B5EF4-FFF2-40B4-BE49-F238E27FC236}">
                <a16:creationId xmlns:a16="http://schemas.microsoft.com/office/drawing/2014/main" id="{CF2C1907-DF73-4264-A436-7B424E1F3A27}"/>
              </a:ext>
            </a:extLst>
          </p:cNvPr>
          <p:cNvSpPr/>
          <p:nvPr/>
        </p:nvSpPr>
        <p:spPr>
          <a:xfrm>
            <a:off x="5920739" y="1290286"/>
            <a:ext cx="2570768" cy="338554"/>
          </a:xfrm>
          <a:prstGeom prst="rect">
            <a:avLst/>
          </a:prstGeom>
        </p:spPr>
        <p:txBody>
          <a:bodyPr wrap="none">
            <a:spAutoFit/>
          </a:bodyPr>
          <a:lstStyle/>
          <a:p>
            <a:r>
              <a:rPr lang="en-US" sz="1600" dirty="0"/>
              <a:t>LJM: maximum jump [m]</a:t>
            </a:r>
          </a:p>
        </p:txBody>
      </p:sp>
      <p:sp>
        <p:nvSpPr>
          <p:cNvPr id="7" name="Rectangle 6">
            <a:extLst>
              <a:ext uri="{FF2B5EF4-FFF2-40B4-BE49-F238E27FC236}">
                <a16:creationId xmlns:a16="http://schemas.microsoft.com/office/drawing/2014/main" id="{33804C45-BCCF-4ABF-944C-F7D1F9E15C8E}"/>
              </a:ext>
            </a:extLst>
          </p:cNvPr>
          <p:cNvSpPr/>
          <p:nvPr/>
        </p:nvSpPr>
        <p:spPr>
          <a:xfrm>
            <a:off x="5920740" y="1753693"/>
            <a:ext cx="1968039" cy="338554"/>
          </a:xfrm>
          <a:prstGeom prst="rect">
            <a:avLst/>
          </a:prstGeom>
        </p:spPr>
        <p:txBody>
          <a:bodyPr wrap="none">
            <a:spAutoFit/>
          </a:bodyPr>
          <a:lstStyle/>
          <a:p>
            <a:r>
              <a:rPr lang="en-US" sz="1600" dirty="0"/>
              <a:t>DIA: diameter [m] </a:t>
            </a:r>
          </a:p>
        </p:txBody>
      </p:sp>
      <p:sp>
        <p:nvSpPr>
          <p:cNvPr id="11" name="Rectangle 10">
            <a:extLst>
              <a:ext uri="{FF2B5EF4-FFF2-40B4-BE49-F238E27FC236}">
                <a16:creationId xmlns:a16="http://schemas.microsoft.com/office/drawing/2014/main" id="{8D4AD4E4-845D-4ABD-8754-FBE66C1CF221}"/>
              </a:ext>
            </a:extLst>
          </p:cNvPr>
          <p:cNvSpPr/>
          <p:nvPr/>
        </p:nvSpPr>
        <p:spPr>
          <a:xfrm>
            <a:off x="5920740" y="2200819"/>
            <a:ext cx="3114122" cy="338554"/>
          </a:xfrm>
          <a:prstGeom prst="rect">
            <a:avLst/>
          </a:prstGeom>
        </p:spPr>
        <p:txBody>
          <a:bodyPr wrap="none">
            <a:spAutoFit/>
          </a:bodyPr>
          <a:lstStyle/>
          <a:p>
            <a:r>
              <a:rPr lang="en-US" sz="1600" dirty="0"/>
              <a:t>TJM: total trajectory length [m]</a:t>
            </a:r>
          </a:p>
        </p:txBody>
      </p:sp>
      <p:sp>
        <p:nvSpPr>
          <p:cNvPr id="13" name="Rectangle 12">
            <a:extLst>
              <a:ext uri="{FF2B5EF4-FFF2-40B4-BE49-F238E27FC236}">
                <a16:creationId xmlns:a16="http://schemas.microsoft.com/office/drawing/2014/main" id="{E4076F1B-1011-4E43-9017-ABB65C1AC556}"/>
              </a:ext>
            </a:extLst>
          </p:cNvPr>
          <p:cNvSpPr/>
          <p:nvPr/>
        </p:nvSpPr>
        <p:spPr>
          <a:xfrm>
            <a:off x="5920739" y="2450526"/>
            <a:ext cx="3079269" cy="584775"/>
          </a:xfrm>
          <a:prstGeom prst="rect">
            <a:avLst/>
          </a:prstGeom>
        </p:spPr>
        <p:txBody>
          <a:bodyPr wrap="square">
            <a:spAutoFit/>
          </a:bodyPr>
          <a:lstStyle/>
          <a:p>
            <a:endParaRPr lang="en-US" sz="1600" dirty="0"/>
          </a:p>
          <a:p>
            <a:r>
              <a:rPr lang="en-US" sz="1600" dirty="0"/>
              <a:t>GYR: radius of gyration [m] </a:t>
            </a:r>
          </a:p>
        </p:txBody>
      </p:sp>
      <p:sp>
        <p:nvSpPr>
          <p:cNvPr id="25" name="Rectangle 24">
            <a:extLst>
              <a:ext uri="{FF2B5EF4-FFF2-40B4-BE49-F238E27FC236}">
                <a16:creationId xmlns:a16="http://schemas.microsoft.com/office/drawing/2014/main" id="{75DAF887-1C89-418D-AE8C-B6119CC9F8DB}"/>
              </a:ext>
            </a:extLst>
          </p:cNvPr>
          <p:cNvSpPr/>
          <p:nvPr/>
        </p:nvSpPr>
        <p:spPr>
          <a:xfrm>
            <a:off x="5947103" y="3107767"/>
            <a:ext cx="2378664" cy="338554"/>
          </a:xfrm>
          <a:prstGeom prst="rect">
            <a:avLst/>
          </a:prstGeom>
        </p:spPr>
        <p:txBody>
          <a:bodyPr wrap="none">
            <a:spAutoFit/>
          </a:bodyPr>
          <a:lstStyle/>
          <a:p>
            <a:r>
              <a:rPr lang="en-US" sz="1600" dirty="0"/>
              <a:t>BLD: no. uniq. buildings</a:t>
            </a:r>
          </a:p>
        </p:txBody>
      </p:sp>
      <p:sp>
        <p:nvSpPr>
          <p:cNvPr id="26" name="Rectangle 25">
            <a:extLst>
              <a:ext uri="{FF2B5EF4-FFF2-40B4-BE49-F238E27FC236}">
                <a16:creationId xmlns:a16="http://schemas.microsoft.com/office/drawing/2014/main" id="{B28F23FF-DAC0-47C3-B3F9-D1161851F727}"/>
              </a:ext>
            </a:extLst>
          </p:cNvPr>
          <p:cNvSpPr/>
          <p:nvPr/>
        </p:nvSpPr>
        <p:spPr>
          <a:xfrm>
            <a:off x="5947103" y="3592637"/>
            <a:ext cx="1878912" cy="338554"/>
          </a:xfrm>
          <a:prstGeom prst="rect">
            <a:avLst/>
          </a:prstGeom>
        </p:spPr>
        <p:txBody>
          <a:bodyPr wrap="none">
            <a:spAutoFit/>
          </a:bodyPr>
          <a:lstStyle/>
          <a:p>
            <a:r>
              <a:rPr lang="en-US" sz="1600" dirty="0"/>
              <a:t>APC: no. uniq. APs</a:t>
            </a:r>
          </a:p>
        </p:txBody>
      </p:sp>
      <p:sp>
        <p:nvSpPr>
          <p:cNvPr id="27" name="Rectangle 26">
            <a:extLst>
              <a:ext uri="{FF2B5EF4-FFF2-40B4-BE49-F238E27FC236}">
                <a16:creationId xmlns:a16="http://schemas.microsoft.com/office/drawing/2014/main" id="{E03F32E6-8266-41EE-9580-F9A9A612ED9F}"/>
              </a:ext>
            </a:extLst>
          </p:cNvPr>
          <p:cNvSpPr/>
          <p:nvPr/>
        </p:nvSpPr>
        <p:spPr>
          <a:xfrm>
            <a:off x="5920739" y="4026062"/>
            <a:ext cx="4572000" cy="276999"/>
          </a:xfrm>
          <a:prstGeom prst="rect">
            <a:avLst/>
          </a:prstGeom>
        </p:spPr>
        <p:txBody>
          <a:bodyPr>
            <a:spAutoFit/>
          </a:bodyPr>
          <a:lstStyle/>
          <a:p>
            <a:r>
              <a:rPr lang="en-US" sz="1200" dirty="0"/>
              <a:t>PDT: time spent at preferred building [min]</a:t>
            </a:r>
          </a:p>
        </p:txBody>
      </p:sp>
      <p:sp>
        <p:nvSpPr>
          <p:cNvPr id="28" name="Rectangle 27">
            <a:extLst>
              <a:ext uri="{FF2B5EF4-FFF2-40B4-BE49-F238E27FC236}">
                <a16:creationId xmlns:a16="http://schemas.microsoft.com/office/drawing/2014/main" id="{FFB72100-4453-419A-AA38-2BB4198861B8}"/>
              </a:ext>
            </a:extLst>
          </p:cNvPr>
          <p:cNvSpPr/>
          <p:nvPr/>
        </p:nvSpPr>
        <p:spPr>
          <a:xfrm>
            <a:off x="5898155" y="4533280"/>
            <a:ext cx="3245845" cy="276999"/>
          </a:xfrm>
          <a:prstGeom prst="rect">
            <a:avLst/>
          </a:prstGeom>
        </p:spPr>
        <p:txBody>
          <a:bodyPr wrap="square">
            <a:spAutoFit/>
          </a:bodyPr>
          <a:lstStyle/>
          <a:p>
            <a:r>
              <a:rPr lang="en-US" sz="1200" dirty="0"/>
              <a:t>DLT: total session time at each building [s].</a:t>
            </a:r>
          </a:p>
        </p:txBody>
      </p:sp>
      <p:sp>
        <p:nvSpPr>
          <p:cNvPr id="4" name="TextBox 3">
            <a:extLst>
              <a:ext uri="{FF2B5EF4-FFF2-40B4-BE49-F238E27FC236}">
                <a16:creationId xmlns:a16="http://schemas.microsoft.com/office/drawing/2014/main" id="{19C62B16-56B4-224F-A7D5-FCF4AAAD4344}"/>
              </a:ext>
            </a:extLst>
          </p:cNvPr>
          <p:cNvSpPr txBox="1"/>
          <p:nvPr/>
        </p:nvSpPr>
        <p:spPr>
          <a:xfrm>
            <a:off x="217714" y="3564397"/>
            <a:ext cx="3257033" cy="954107"/>
          </a:xfrm>
          <a:prstGeom prst="rect">
            <a:avLst/>
          </a:prstGeom>
          <a:noFill/>
          <a:ln>
            <a:solidFill>
              <a:srgbClr val="FF0000"/>
            </a:solidFill>
          </a:ln>
        </p:spPr>
        <p:txBody>
          <a:bodyPr wrap="square" rtlCol="0">
            <a:spAutoFit/>
          </a:bodyPr>
          <a:lstStyle/>
          <a:p>
            <a:pPr algn="ctr"/>
            <a:r>
              <a:rPr lang="en-US" b="1" dirty="0">
                <a:solidFill>
                  <a:srgbClr val="FF0000"/>
                </a:solidFill>
              </a:rPr>
              <a:t>Up to </a:t>
            </a:r>
            <a:r>
              <a:rPr lang="en-US" sz="2000" b="1">
                <a:solidFill>
                  <a:srgbClr val="FF0000"/>
                </a:solidFill>
              </a:rPr>
              <a:t>3</a:t>
            </a:r>
            <a:r>
              <a:rPr lang="en-US" b="1" dirty="0">
                <a:solidFill>
                  <a:srgbClr val="FF0000"/>
                </a:solidFill>
              </a:rPr>
              <a:t> orders of magnitude difference between </a:t>
            </a:r>
            <a:r>
              <a:rPr lang="en-US" b="1" i="1" dirty="0">
                <a:solidFill>
                  <a:srgbClr val="FF0000"/>
                </a:solidFill>
              </a:rPr>
              <a:t>Cellos</a:t>
            </a:r>
            <a:r>
              <a:rPr lang="en-US" b="1" dirty="0">
                <a:solidFill>
                  <a:srgbClr val="FF0000"/>
                </a:solidFill>
              </a:rPr>
              <a:t> and </a:t>
            </a:r>
            <a:r>
              <a:rPr lang="en-US" b="1" i="1" dirty="0">
                <a:solidFill>
                  <a:srgbClr val="FF0000"/>
                </a:solidFill>
              </a:rPr>
              <a:t>Flutes</a:t>
            </a:r>
          </a:p>
        </p:txBody>
      </p:sp>
      <p:sp>
        <p:nvSpPr>
          <p:cNvPr id="12" name="Rectangle 11">
            <a:extLst>
              <a:ext uri="{FF2B5EF4-FFF2-40B4-BE49-F238E27FC236}">
                <a16:creationId xmlns:a16="http://schemas.microsoft.com/office/drawing/2014/main" id="{4A804654-259F-42B7-9F25-79736B44C46B}"/>
              </a:ext>
            </a:extLst>
          </p:cNvPr>
          <p:cNvSpPr/>
          <p:nvPr/>
        </p:nvSpPr>
        <p:spPr>
          <a:xfrm>
            <a:off x="4535337" y="1214168"/>
            <a:ext cx="644825" cy="1410419"/>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7530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300"/>
              </a:spcBef>
              <a:buFont typeface="+mj-lt"/>
              <a:buAutoNum type="arabicParenR"/>
            </a:pPr>
            <a:r>
              <a:rPr lang="en-US" sz="2400" dirty="0">
                <a:solidFill>
                  <a:schemeClr val="bg1">
                    <a:lumMod val="65000"/>
                  </a:schemeClr>
                </a:solidFill>
              </a:rPr>
              <a:t>Introduction</a:t>
            </a:r>
          </a:p>
          <a:p>
            <a:pPr marL="457200" indent="-457200">
              <a:spcBef>
                <a:spcPts val="300"/>
              </a:spcBef>
              <a:buFont typeface="+mj-lt"/>
              <a:buAutoNum type="arabicParenR"/>
            </a:pPr>
            <a:r>
              <a:rPr lang="en-US" sz="2400" dirty="0">
                <a:solidFill>
                  <a:schemeClr val="bg1">
                    <a:lumMod val="65000"/>
                  </a:schemeClr>
                </a:solidFill>
              </a:rPr>
              <a:t>Datasets</a:t>
            </a:r>
            <a:r>
              <a:rPr lang="en-US" sz="2400">
                <a:solidFill>
                  <a:schemeClr val="bg1">
                    <a:lumMod val="65000"/>
                  </a:schemeClr>
                </a:solidFill>
              </a:rPr>
              <a:t> &amp; </a:t>
            </a:r>
            <a:r>
              <a:rPr lang="en-US" sz="2400" dirty="0">
                <a:solidFill>
                  <a:schemeClr val="bg1">
                    <a:lumMod val="65000"/>
                  </a:schemeClr>
                </a:solidFill>
              </a:rPr>
              <a:t>Device </a:t>
            </a:r>
            <a:r>
              <a:rPr lang="en-US" sz="2400">
                <a:solidFill>
                  <a:schemeClr val="bg1">
                    <a:lumMod val="65000"/>
                  </a:schemeClr>
                </a:solidFill>
              </a:rPr>
              <a:t>Classification</a:t>
            </a:r>
            <a:endParaRPr lang="en-US" sz="2400" dirty="0">
              <a:solidFill>
                <a:schemeClr val="bg1">
                  <a:lumMod val="65000"/>
                </a:schemeClr>
              </a:solidFill>
            </a:endParaRPr>
          </a:p>
          <a:p>
            <a:pPr marL="457200" indent="-457200">
              <a:spcBef>
                <a:spcPts val="300"/>
              </a:spcBef>
              <a:buFont typeface="+mj-lt"/>
              <a:buAutoNum type="arabicParenR"/>
            </a:pPr>
            <a:r>
              <a:rPr lang="en-US" sz="2400" dirty="0">
                <a:solidFill>
                  <a:schemeClr val="bg1">
                    <a:lumMod val="65000"/>
                  </a:schemeClr>
                </a:solidFill>
              </a:rPr>
              <a:t>Mobility </a:t>
            </a:r>
            <a:r>
              <a:rPr lang="en-US" sz="2400">
                <a:solidFill>
                  <a:schemeClr val="bg1">
                    <a:lumMod val="65000"/>
                  </a:schemeClr>
                </a:solidFill>
              </a:rPr>
              <a:t>Analysis</a:t>
            </a:r>
          </a:p>
          <a:p>
            <a:pPr marL="457200" indent="-457200">
              <a:spcBef>
                <a:spcPts val="300"/>
              </a:spcBef>
              <a:buFont typeface="+mj-lt"/>
              <a:buAutoNum type="arabicParenR"/>
            </a:pPr>
            <a:r>
              <a:rPr lang="en-US" sz="2400" dirty="0">
                <a:solidFill>
                  <a:srgbClr val="FF4A21"/>
                </a:solidFill>
              </a:rPr>
              <a:t>Traffic </a:t>
            </a:r>
            <a:r>
              <a:rPr lang="en-US" sz="2400">
                <a:solidFill>
                  <a:srgbClr val="FF4A21"/>
                </a:solidFill>
              </a:rPr>
              <a:t>Analysis</a:t>
            </a:r>
            <a:endParaRPr lang="en-US" sz="2400" dirty="0">
              <a:solidFill>
                <a:srgbClr val="FF4A21"/>
              </a:solidFill>
            </a:endParaRPr>
          </a:p>
          <a:p>
            <a:pPr marL="457200" indent="-457200">
              <a:spcBef>
                <a:spcPts val="300"/>
              </a:spcBef>
              <a:buFont typeface="+mj-lt"/>
              <a:buAutoNum type="arabicParenR"/>
            </a:pPr>
            <a:r>
              <a:rPr lang="en-US" sz="2400" dirty="0">
                <a:solidFill>
                  <a:srgbClr val="00529B"/>
                </a:solidFill>
              </a:rPr>
              <a:t>Integrated Mobility-Traffic analysis</a:t>
            </a:r>
          </a:p>
          <a:p>
            <a:pPr marL="457200" indent="-457200">
              <a:spcBef>
                <a:spcPts val="300"/>
              </a:spcBef>
              <a:buFont typeface="+mj-lt"/>
              <a:buAutoNum type="arabicParenR"/>
            </a:pPr>
            <a:r>
              <a:rPr lang="en-US" sz="2400" dirty="0"/>
              <a:t>Conclusion</a:t>
            </a:r>
          </a:p>
        </p:txBody>
      </p:sp>
      <p:sp>
        <p:nvSpPr>
          <p:cNvPr id="3" name="Title 2"/>
          <p:cNvSpPr>
            <a:spLocks noGrp="1"/>
          </p:cNvSpPr>
          <p:nvPr>
            <p:ph type="title"/>
          </p:nvPr>
        </p:nvSpPr>
        <p:spPr/>
        <p:txBody>
          <a:bodyPr/>
          <a:lstStyle/>
          <a:p>
            <a:r>
              <a:rPr lang="en-US" dirty="0">
                <a:latin typeface="+mj-lt"/>
              </a:rPr>
              <a:t>Outline</a:t>
            </a:r>
          </a:p>
        </p:txBody>
      </p:sp>
      <p:sp>
        <p:nvSpPr>
          <p:cNvPr id="4" name="Slide Number Placeholder 3"/>
          <p:cNvSpPr>
            <a:spLocks noGrp="1"/>
          </p:cNvSpPr>
          <p:nvPr>
            <p:ph type="sldNum" sz="quarter" idx="10"/>
          </p:nvPr>
        </p:nvSpPr>
        <p:spPr/>
        <p:txBody>
          <a:bodyPr/>
          <a:lstStyle/>
          <a:p>
            <a:fld id="{694FADCD-22F2-4A14-A571-6ACF405E65FD}" type="slidenum">
              <a:rPr lang="en-US" smtClean="0"/>
              <a:t>26</a:t>
            </a:fld>
            <a:endParaRPr lang="en-US" dirty="0"/>
          </a:p>
        </p:txBody>
      </p:sp>
    </p:spTree>
    <p:extLst>
      <p:ext uri="{BB962C8B-B14F-4D97-AF65-F5344CB8AC3E}">
        <p14:creationId xmlns:p14="http://schemas.microsoft.com/office/powerpoint/2010/main" val="5170089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8225394" cy="3108722"/>
          </a:xfrm>
        </p:spPr>
        <p:txBody>
          <a:bodyPr/>
          <a:lstStyle/>
          <a:p>
            <a:pPr lvl="1"/>
            <a:r>
              <a:rPr lang="en-US" dirty="0"/>
              <a:t>Flute flows are </a:t>
            </a:r>
            <a:r>
              <a:rPr lang="en-US" b="1" i="1" dirty="0"/>
              <a:t>2x larger</a:t>
            </a:r>
            <a:r>
              <a:rPr lang="en-US" dirty="0"/>
              <a:t> on average (more packets and larger packets).</a:t>
            </a:r>
          </a:p>
          <a:p>
            <a:pPr lvl="1"/>
            <a:r>
              <a:rPr lang="en-US" dirty="0"/>
              <a:t>Flow sizes follow a </a:t>
            </a:r>
            <a:r>
              <a:rPr lang="en-US" b="1" i="1" dirty="0"/>
              <a:t>lognormal </a:t>
            </a:r>
            <a:r>
              <a:rPr lang="en-US" dirty="0"/>
              <a:t>distribution*:</a:t>
            </a:r>
          </a:p>
          <a:p>
            <a:pPr lvl="1"/>
            <a:endParaRPr lang="en-US" dirty="0"/>
          </a:p>
          <a:p>
            <a:pPr lvl="1"/>
            <a:endParaRPr lang="en-US" dirty="0"/>
          </a:p>
        </p:txBody>
      </p:sp>
      <p:sp>
        <p:nvSpPr>
          <p:cNvPr id="3" name="Title 2"/>
          <p:cNvSpPr>
            <a:spLocks noGrp="1"/>
          </p:cNvSpPr>
          <p:nvPr>
            <p:ph type="title"/>
          </p:nvPr>
        </p:nvSpPr>
        <p:spPr>
          <a:xfrm>
            <a:off x="289957" y="893855"/>
            <a:ext cx="8225394" cy="837009"/>
          </a:xfrm>
        </p:spPr>
        <p:txBody>
          <a:bodyPr/>
          <a:lstStyle/>
          <a:p>
            <a:r>
              <a:rPr lang="en-US" sz="2400" dirty="0"/>
              <a:t>Flow-level statistical characterization</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27</a:t>
            </a:fld>
            <a:endParaRPr lang="en-US" dirty="0"/>
          </a:p>
        </p:txBody>
      </p:sp>
      <p:pic>
        <p:nvPicPr>
          <p:cNvPr id="6" name="Picture 5" descr="A close up of a logo&#10;&#10;Description generated with high confidence">
            <a:extLst>
              <a:ext uri="{FF2B5EF4-FFF2-40B4-BE49-F238E27FC236}">
                <a16:creationId xmlns:a16="http://schemas.microsoft.com/office/drawing/2014/main" id="{1A3AF27F-56CB-48EB-AA0B-9A9DFB0C7ABB}"/>
              </a:ext>
            </a:extLst>
          </p:cNvPr>
          <p:cNvPicPr>
            <a:picLocks noChangeAspect="1"/>
          </p:cNvPicPr>
          <p:nvPr/>
        </p:nvPicPr>
        <p:blipFill>
          <a:blip r:embed="rId3"/>
          <a:stretch>
            <a:fillRect/>
          </a:stretch>
        </p:blipFill>
        <p:spPr>
          <a:xfrm>
            <a:off x="2534297" y="2546521"/>
            <a:ext cx="4075405" cy="2571750"/>
          </a:xfrm>
          <a:prstGeom prst="rect">
            <a:avLst/>
          </a:prstGeom>
        </p:spPr>
      </p:pic>
      <p:cxnSp>
        <p:nvCxnSpPr>
          <p:cNvPr id="7" name="Straight Arrow Connector 6">
            <a:extLst>
              <a:ext uri="{FF2B5EF4-FFF2-40B4-BE49-F238E27FC236}">
                <a16:creationId xmlns:a16="http://schemas.microsoft.com/office/drawing/2014/main" id="{0CB4C81F-7E8D-4FBD-9D00-FAC77FAE7DE5}"/>
              </a:ext>
            </a:extLst>
          </p:cNvPr>
          <p:cNvCxnSpPr/>
          <p:nvPr/>
        </p:nvCxnSpPr>
        <p:spPr>
          <a:xfrm flipV="1">
            <a:off x="1925782" y="4249645"/>
            <a:ext cx="1496291" cy="51762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E2BA4CBB-4C1F-44EA-AAD4-EF854F6F8C90}"/>
              </a:ext>
            </a:extLst>
          </p:cNvPr>
          <p:cNvSpPr txBox="1"/>
          <p:nvPr/>
        </p:nvSpPr>
        <p:spPr>
          <a:xfrm>
            <a:off x="1212274" y="4719917"/>
            <a:ext cx="1322024" cy="369332"/>
          </a:xfrm>
          <a:prstGeom prst="rect">
            <a:avLst/>
          </a:prstGeom>
          <a:noFill/>
        </p:spPr>
        <p:txBody>
          <a:bodyPr wrap="square" rtlCol="0">
            <a:spAutoFit/>
          </a:bodyPr>
          <a:lstStyle/>
          <a:p>
            <a:r>
              <a:rPr lang="en-US" dirty="0">
                <a:solidFill>
                  <a:srgbClr val="00529B"/>
                </a:solidFill>
              </a:rPr>
              <a:t>Flow sizes</a:t>
            </a:r>
          </a:p>
        </p:txBody>
      </p:sp>
      <p:cxnSp>
        <p:nvCxnSpPr>
          <p:cNvPr id="12" name="Straight Arrow Connector 11">
            <a:extLst>
              <a:ext uri="{FF2B5EF4-FFF2-40B4-BE49-F238E27FC236}">
                <a16:creationId xmlns:a16="http://schemas.microsoft.com/office/drawing/2014/main" id="{DCE7C79E-4162-4F22-942F-D4262B313854}"/>
              </a:ext>
            </a:extLst>
          </p:cNvPr>
          <p:cNvCxnSpPr>
            <a:cxnSpLocks/>
          </p:cNvCxnSpPr>
          <p:nvPr/>
        </p:nvCxnSpPr>
        <p:spPr>
          <a:xfrm flipH="1">
            <a:off x="3567545" y="3020291"/>
            <a:ext cx="914400" cy="5420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9F381C7-A63F-4495-9EB5-9913D34202F1}"/>
              </a:ext>
            </a:extLst>
          </p:cNvPr>
          <p:cNvSpPr txBox="1"/>
          <p:nvPr/>
        </p:nvSpPr>
        <p:spPr>
          <a:xfrm>
            <a:off x="4262651" y="2678668"/>
            <a:ext cx="1655618" cy="369332"/>
          </a:xfrm>
          <a:prstGeom prst="rect">
            <a:avLst/>
          </a:prstGeom>
          <a:noFill/>
        </p:spPr>
        <p:txBody>
          <a:bodyPr wrap="square" rtlCol="0">
            <a:spAutoFit/>
          </a:bodyPr>
          <a:lstStyle/>
          <a:p>
            <a:r>
              <a:rPr lang="en-US" dirty="0">
                <a:solidFill>
                  <a:srgbClr val="00529B"/>
                </a:solidFill>
              </a:rPr>
              <a:t>Lognormal fit</a:t>
            </a:r>
          </a:p>
        </p:txBody>
      </p:sp>
    </p:spTree>
    <p:extLst>
      <p:ext uri="{BB962C8B-B14F-4D97-AF65-F5344CB8AC3E}">
        <p14:creationId xmlns:p14="http://schemas.microsoft.com/office/powerpoint/2010/main" val="10283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837009"/>
          </a:xfrm>
        </p:spPr>
        <p:txBody>
          <a:bodyPr/>
          <a:lstStyle/>
          <a:p>
            <a:r>
              <a:rPr lang="en-US" sz="2400" dirty="0"/>
              <a:t>Network-centric (</a:t>
            </a:r>
            <a:r>
              <a:rPr lang="en-US" sz="2400" i="1"/>
              <a:t>spatial</a:t>
            </a:r>
            <a:r>
              <a:rPr lang="en-US" sz="2400" dirty="0"/>
              <a:t>)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28</a:t>
            </a:fld>
            <a:endParaRPr lang="en-US" dirty="0"/>
          </a:p>
        </p:txBody>
      </p:sp>
      <p:pic>
        <p:nvPicPr>
          <p:cNvPr id="12" name="Content Placeholder 11" descr="A close up of a map&#10;&#10;Description generated with very high confidence">
            <a:extLst>
              <a:ext uri="{FF2B5EF4-FFF2-40B4-BE49-F238E27FC236}">
                <a16:creationId xmlns:a16="http://schemas.microsoft.com/office/drawing/2014/main" id="{65FBAC0C-B453-4799-A562-B01F512005ED}"/>
              </a:ext>
            </a:extLst>
          </p:cNvPr>
          <p:cNvPicPr>
            <a:picLocks noGrp="1" noChangeAspect="1"/>
          </p:cNvPicPr>
          <p:nvPr>
            <p:ph idx="1"/>
          </p:nvPr>
        </p:nvPicPr>
        <p:blipFill>
          <a:blip r:embed="rId3"/>
          <a:stretch>
            <a:fillRect/>
          </a:stretch>
        </p:blipFill>
        <p:spPr>
          <a:xfrm>
            <a:off x="4060125" y="1448586"/>
            <a:ext cx="4547014" cy="3108325"/>
          </a:xfrm>
        </p:spPr>
      </p:pic>
      <p:sp>
        <p:nvSpPr>
          <p:cNvPr id="13" name="TextBox 12">
            <a:extLst>
              <a:ext uri="{FF2B5EF4-FFF2-40B4-BE49-F238E27FC236}">
                <a16:creationId xmlns:a16="http://schemas.microsoft.com/office/drawing/2014/main" id="{6BF552E1-906C-44E4-9FC7-2336AF6A9613}"/>
              </a:ext>
            </a:extLst>
          </p:cNvPr>
          <p:cNvSpPr txBox="1"/>
          <p:nvPr/>
        </p:nvSpPr>
        <p:spPr>
          <a:xfrm>
            <a:off x="4572000" y="4443838"/>
            <a:ext cx="3943352" cy="369332"/>
          </a:xfrm>
          <a:prstGeom prst="rect">
            <a:avLst/>
          </a:prstGeom>
          <a:noFill/>
        </p:spPr>
        <p:txBody>
          <a:bodyPr wrap="square" rtlCol="0">
            <a:spAutoFit/>
          </a:bodyPr>
          <a:lstStyle/>
          <a:p>
            <a:pPr algn="ctr"/>
            <a:r>
              <a:rPr lang="en-US" dirty="0"/>
              <a:t>MB per day, log-scale</a:t>
            </a:r>
          </a:p>
        </p:txBody>
      </p:sp>
      <p:sp>
        <p:nvSpPr>
          <p:cNvPr id="14" name="Content Placeholder 1">
            <a:extLst>
              <a:ext uri="{FF2B5EF4-FFF2-40B4-BE49-F238E27FC236}">
                <a16:creationId xmlns:a16="http://schemas.microsoft.com/office/drawing/2014/main" id="{8AFABDED-146A-4F9E-868C-F3FDA5282064}"/>
              </a:ext>
            </a:extLst>
          </p:cNvPr>
          <p:cNvSpPr txBox="1">
            <a:spLocks/>
          </p:cNvSpPr>
          <p:nvPr/>
        </p:nvSpPr>
        <p:spPr bwMode="auto">
          <a:xfrm>
            <a:off x="192737" y="1701090"/>
            <a:ext cx="3828940" cy="3108722"/>
          </a:xfrm>
          <a:prstGeom prst="rect">
            <a:avLst/>
          </a:prstGeom>
          <a:noFill/>
          <a:ln w="9525" cap="flat" cmpd="sng" algn="ctr">
            <a:solidFill>
              <a:schemeClr val="accent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950" dirty="0"/>
              <a:t>Cellos consume </a:t>
            </a:r>
            <a:r>
              <a:rPr lang="en-US" sz="1950" b="1" dirty="0"/>
              <a:t>more traffic</a:t>
            </a:r>
            <a:r>
              <a:rPr lang="en-US" sz="1950" dirty="0"/>
              <a:t>!</a:t>
            </a:r>
          </a:p>
          <a:p>
            <a:pPr defTabSz="914400"/>
            <a:r>
              <a:rPr lang="en-US" sz="1950" dirty="0"/>
              <a:t>Much higher traffic consumption on </a:t>
            </a:r>
            <a:r>
              <a:rPr lang="en-US" sz="1950" b="1" dirty="0"/>
              <a:t>weekdays</a:t>
            </a:r>
            <a:r>
              <a:rPr lang="en-US" sz="1950" dirty="0"/>
              <a:t>!</a:t>
            </a:r>
          </a:p>
          <a:p>
            <a:pPr defTabSz="914400"/>
            <a:r>
              <a:rPr lang="en-US" sz="1950" dirty="0"/>
              <a:t>Although flute flows are </a:t>
            </a:r>
            <a:r>
              <a:rPr lang="en-US" sz="1950" b="1" dirty="0"/>
              <a:t>bigger</a:t>
            </a:r>
            <a:r>
              <a:rPr lang="en-US" sz="1950" dirty="0"/>
              <a:t>, there are </a:t>
            </a:r>
            <a:r>
              <a:rPr lang="en-US" sz="1950" b="1" dirty="0"/>
              <a:t>fewer</a:t>
            </a:r>
            <a:r>
              <a:rPr lang="en-US" sz="1950" dirty="0"/>
              <a:t> of them </a:t>
            </a:r>
            <a:r>
              <a:rPr lang="en-US" sz="1950" dirty="0">
                <a:sym typeface="Wingdings" panose="05000000000000000000" pitchFamily="2" charset="2"/>
              </a:rPr>
              <a:t> Overall, flutes consume less data.</a:t>
            </a:r>
            <a:endParaRPr lang="en-US" sz="1950" dirty="0"/>
          </a:p>
          <a:p>
            <a:pPr defTabSz="914400"/>
            <a:endParaRPr lang="en-US" sz="1950" dirty="0"/>
          </a:p>
        </p:txBody>
      </p:sp>
      <p:sp>
        <p:nvSpPr>
          <p:cNvPr id="2" name="Oval 1">
            <a:extLst>
              <a:ext uri="{FF2B5EF4-FFF2-40B4-BE49-F238E27FC236}">
                <a16:creationId xmlns:a16="http://schemas.microsoft.com/office/drawing/2014/main" id="{E8B114D1-B940-403F-A8C2-576334388B2E}"/>
              </a:ext>
            </a:extLst>
          </p:cNvPr>
          <p:cNvSpPr/>
          <p:nvPr/>
        </p:nvSpPr>
        <p:spPr>
          <a:xfrm rot="19286311">
            <a:off x="5723657" y="2742968"/>
            <a:ext cx="2471304" cy="733197"/>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5" name="TextBox 4">
            <a:extLst>
              <a:ext uri="{FF2B5EF4-FFF2-40B4-BE49-F238E27FC236}">
                <a16:creationId xmlns:a16="http://schemas.microsoft.com/office/drawing/2014/main" id="{34BA40E2-EEA9-40C8-BCB3-6D3C8920030A}"/>
              </a:ext>
            </a:extLst>
          </p:cNvPr>
          <p:cNvSpPr txBox="1"/>
          <p:nvPr/>
        </p:nvSpPr>
        <p:spPr>
          <a:xfrm>
            <a:off x="6615546" y="1960421"/>
            <a:ext cx="1357746" cy="307777"/>
          </a:xfrm>
          <a:prstGeom prst="rect">
            <a:avLst/>
          </a:prstGeom>
          <a:noFill/>
        </p:spPr>
        <p:txBody>
          <a:bodyPr wrap="square" rtlCol="0" anchor="t">
            <a:spAutoFit/>
          </a:bodyPr>
          <a:lstStyle/>
          <a:p>
            <a:r>
              <a:rPr lang="en-US" sz="1400" dirty="0">
                <a:solidFill>
                  <a:srgbClr val="00529B"/>
                </a:solidFill>
              </a:rPr>
              <a:t>Weekends</a:t>
            </a:r>
          </a:p>
        </p:txBody>
      </p:sp>
      <p:sp>
        <p:nvSpPr>
          <p:cNvPr id="7" name="TextBox 6">
            <a:extLst>
              <a:ext uri="{FF2B5EF4-FFF2-40B4-BE49-F238E27FC236}">
                <a16:creationId xmlns:a16="http://schemas.microsoft.com/office/drawing/2014/main" id="{322ADDDA-8E5D-40F8-8936-B9544E115E04}"/>
              </a:ext>
            </a:extLst>
          </p:cNvPr>
          <p:cNvSpPr txBox="1"/>
          <p:nvPr/>
        </p:nvSpPr>
        <p:spPr>
          <a:xfrm>
            <a:off x="8158953" y="2490227"/>
            <a:ext cx="1379312" cy="307777"/>
          </a:xfrm>
          <a:prstGeom prst="rect">
            <a:avLst/>
          </a:prstGeom>
          <a:noFill/>
        </p:spPr>
        <p:txBody>
          <a:bodyPr wrap="square" rtlCol="0" anchor="t">
            <a:spAutoFit/>
          </a:bodyPr>
          <a:lstStyle/>
          <a:p>
            <a:r>
              <a:rPr lang="en-US" sz="1400" dirty="0">
                <a:solidFill>
                  <a:srgbClr val="00529B"/>
                </a:solidFill>
              </a:rPr>
              <a:t>Weekdays</a:t>
            </a:r>
          </a:p>
        </p:txBody>
      </p:sp>
      <p:cxnSp>
        <p:nvCxnSpPr>
          <p:cNvPr id="8" name="Straight Arrow Connector 7">
            <a:extLst>
              <a:ext uri="{FF2B5EF4-FFF2-40B4-BE49-F238E27FC236}">
                <a16:creationId xmlns:a16="http://schemas.microsoft.com/office/drawing/2014/main" id="{365A0080-6D87-44F2-92CE-DEA4084D8A54}"/>
              </a:ext>
            </a:extLst>
          </p:cNvPr>
          <p:cNvCxnSpPr/>
          <p:nvPr/>
        </p:nvCxnSpPr>
        <p:spPr>
          <a:xfrm flipH="1">
            <a:off x="7863816" y="2745355"/>
            <a:ext cx="730369" cy="500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6A4E748-6B44-4B47-B7DC-E73E81005068}"/>
              </a:ext>
            </a:extLst>
          </p:cNvPr>
          <p:cNvCxnSpPr>
            <a:cxnSpLocks/>
          </p:cNvCxnSpPr>
          <p:nvPr/>
        </p:nvCxnSpPr>
        <p:spPr>
          <a:xfrm flipH="1">
            <a:off x="7851116" y="2745354"/>
            <a:ext cx="750737" cy="2979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2263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generated with very high confidence">
            <a:extLst>
              <a:ext uri="{FF2B5EF4-FFF2-40B4-BE49-F238E27FC236}">
                <a16:creationId xmlns:a16="http://schemas.microsoft.com/office/drawing/2014/main" id="{D76E6EC3-96CC-49D8-A683-AA612D4754F6}"/>
              </a:ext>
            </a:extLst>
          </p:cNvPr>
          <p:cNvPicPr>
            <a:picLocks noGrp="1" noChangeAspect="1"/>
          </p:cNvPicPr>
          <p:nvPr>
            <p:ph idx="1"/>
          </p:nvPr>
        </p:nvPicPr>
        <p:blipFill>
          <a:blip r:embed="rId3"/>
          <a:stretch>
            <a:fillRect/>
          </a:stretch>
        </p:blipFill>
        <p:spPr>
          <a:xfrm>
            <a:off x="4598376" y="1547946"/>
            <a:ext cx="3916975" cy="2701699"/>
          </a:xfrm>
        </p:spPr>
      </p:pic>
      <p:sp>
        <p:nvSpPr>
          <p:cNvPr id="3" name="Title 2"/>
          <p:cNvSpPr>
            <a:spLocks noGrp="1"/>
          </p:cNvSpPr>
          <p:nvPr>
            <p:ph type="title"/>
          </p:nvPr>
        </p:nvSpPr>
        <p:spPr>
          <a:xfrm>
            <a:off x="289957" y="893855"/>
            <a:ext cx="8225394" cy="837009"/>
          </a:xfrm>
        </p:spPr>
        <p:txBody>
          <a:bodyPr/>
          <a:lstStyle/>
          <a:p>
            <a:r>
              <a:rPr lang="en-US" sz="2400" dirty="0"/>
              <a:t>User-centric (temporal)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29</a:t>
            </a:fld>
            <a:endParaRPr lang="en-US" dirty="0"/>
          </a:p>
        </p:txBody>
      </p:sp>
      <p:sp>
        <p:nvSpPr>
          <p:cNvPr id="7" name="TextBox 6">
            <a:extLst>
              <a:ext uri="{FF2B5EF4-FFF2-40B4-BE49-F238E27FC236}">
                <a16:creationId xmlns:a16="http://schemas.microsoft.com/office/drawing/2014/main" id="{F2390E9F-2738-40CE-8296-FE2CDE461B91}"/>
              </a:ext>
            </a:extLst>
          </p:cNvPr>
          <p:cNvSpPr txBox="1"/>
          <p:nvPr/>
        </p:nvSpPr>
        <p:spPr>
          <a:xfrm>
            <a:off x="4954734" y="4281138"/>
            <a:ext cx="3560617" cy="369332"/>
          </a:xfrm>
          <a:prstGeom prst="rect">
            <a:avLst/>
          </a:prstGeom>
          <a:noFill/>
        </p:spPr>
        <p:txBody>
          <a:bodyPr wrap="square" rtlCol="0">
            <a:spAutoFit/>
          </a:bodyPr>
          <a:lstStyle/>
          <a:p>
            <a:r>
              <a:rPr lang="en-US" dirty="0"/>
              <a:t>Active time (minutes per day)</a:t>
            </a:r>
          </a:p>
        </p:txBody>
      </p:sp>
      <p:sp>
        <p:nvSpPr>
          <p:cNvPr id="8" name="Content Placeholder 1">
            <a:extLst>
              <a:ext uri="{FF2B5EF4-FFF2-40B4-BE49-F238E27FC236}">
                <a16:creationId xmlns:a16="http://schemas.microsoft.com/office/drawing/2014/main" id="{C6F5D3C3-6DCB-4C54-B29D-6206210BC39B}"/>
              </a:ext>
            </a:extLst>
          </p:cNvPr>
          <p:cNvSpPr txBox="1">
            <a:spLocks/>
          </p:cNvSpPr>
          <p:nvPr/>
        </p:nvSpPr>
        <p:spPr bwMode="auto">
          <a:xfrm>
            <a:off x="289957" y="1705283"/>
            <a:ext cx="4101934" cy="2701699"/>
          </a:xfrm>
          <a:prstGeom prst="rect">
            <a:avLst/>
          </a:prstGeom>
          <a:noFill/>
          <a:ln w="9525" cap="flat" cmpd="sng" algn="ctr">
            <a:solidFill>
              <a:schemeClr val="accent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dirty="0"/>
              <a:t>Cellos have </a:t>
            </a:r>
            <a:r>
              <a:rPr lang="en-US" b="1" dirty="0"/>
              <a:t>4x</a:t>
            </a:r>
            <a:r>
              <a:rPr lang="en-US" dirty="0"/>
              <a:t> average active time compared to flutes.</a:t>
            </a:r>
          </a:p>
          <a:p>
            <a:pPr defTabSz="914400"/>
            <a:r>
              <a:rPr lang="en-US" dirty="0"/>
              <a:t>Active time of cellos </a:t>
            </a:r>
            <a:r>
              <a:rPr lang="en-US" b="1" i="1" dirty="0"/>
              <a:t>increases</a:t>
            </a:r>
            <a:r>
              <a:rPr lang="en-US" dirty="0"/>
              <a:t> on weekends. (fewer devices, but more active)</a:t>
            </a:r>
          </a:p>
          <a:p>
            <a:r>
              <a:rPr lang="en-US" dirty="0"/>
              <a:t>Flutes are more </a:t>
            </a:r>
            <a:r>
              <a:rPr lang="en-US" b="1" dirty="0"/>
              <a:t>bursty</a:t>
            </a:r>
            <a:r>
              <a:rPr lang="en-US" dirty="0"/>
              <a:t>.</a:t>
            </a:r>
          </a:p>
          <a:p>
            <a:pPr defTabSz="914400"/>
            <a:endParaRPr lang="en-US" dirty="0"/>
          </a:p>
        </p:txBody>
      </p:sp>
      <p:cxnSp>
        <p:nvCxnSpPr>
          <p:cNvPr id="5" name="Straight Arrow Connector 4">
            <a:extLst>
              <a:ext uri="{FF2B5EF4-FFF2-40B4-BE49-F238E27FC236}">
                <a16:creationId xmlns:a16="http://schemas.microsoft.com/office/drawing/2014/main" id="{605BAF3F-23FD-4552-A238-F6435D0D335A}"/>
              </a:ext>
            </a:extLst>
          </p:cNvPr>
          <p:cNvCxnSpPr/>
          <p:nvPr/>
        </p:nvCxnSpPr>
        <p:spPr>
          <a:xfrm flipH="1">
            <a:off x="7466162" y="1494525"/>
            <a:ext cx="282515" cy="3536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B40BB4D-CADA-4FCD-9BC8-AAB91124AF34}"/>
              </a:ext>
            </a:extLst>
          </p:cNvPr>
          <p:cNvCxnSpPr>
            <a:cxnSpLocks/>
          </p:cNvCxnSpPr>
          <p:nvPr/>
        </p:nvCxnSpPr>
        <p:spPr>
          <a:xfrm flipH="1">
            <a:off x="5999670" y="1440610"/>
            <a:ext cx="282515" cy="3536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779228C-620A-4CCD-A923-6242FD387B3E}"/>
              </a:ext>
            </a:extLst>
          </p:cNvPr>
          <p:cNvSpPr txBox="1"/>
          <p:nvPr/>
        </p:nvSpPr>
        <p:spPr>
          <a:xfrm>
            <a:off x="5389352" y="1033013"/>
            <a:ext cx="1384541"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529B"/>
                </a:solidFill>
              </a:rPr>
              <a:t>Flutes </a:t>
            </a:r>
          </a:p>
          <a:p>
            <a:pPr algn="ctr"/>
            <a:r>
              <a:rPr lang="en-US" sz="1400" dirty="0">
                <a:solidFill>
                  <a:srgbClr val="00529B"/>
                </a:solidFill>
              </a:rPr>
              <a:t>(smartphones)</a:t>
            </a:r>
          </a:p>
        </p:txBody>
      </p:sp>
      <p:sp>
        <p:nvSpPr>
          <p:cNvPr id="12" name="TextBox 11">
            <a:extLst>
              <a:ext uri="{FF2B5EF4-FFF2-40B4-BE49-F238E27FC236}">
                <a16:creationId xmlns:a16="http://schemas.microsoft.com/office/drawing/2014/main" id="{84E383F7-F3AA-4096-A888-D998F1DA07DF}"/>
              </a:ext>
            </a:extLst>
          </p:cNvPr>
          <p:cNvSpPr txBox="1"/>
          <p:nvPr/>
        </p:nvSpPr>
        <p:spPr>
          <a:xfrm>
            <a:off x="7071499" y="1054579"/>
            <a:ext cx="1384541"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529B"/>
                </a:solidFill>
              </a:rPr>
              <a:t>Cellos</a:t>
            </a:r>
          </a:p>
          <a:p>
            <a:pPr algn="ctr"/>
            <a:r>
              <a:rPr lang="en-US" sz="1400" dirty="0">
                <a:solidFill>
                  <a:srgbClr val="00529B"/>
                </a:solidFill>
              </a:rPr>
              <a:t>(laptops)</a:t>
            </a:r>
          </a:p>
        </p:txBody>
      </p:sp>
    </p:spTree>
    <p:extLst>
      <p:ext uri="{BB962C8B-B14F-4D97-AF65-F5344CB8AC3E}">
        <p14:creationId xmlns:p14="http://schemas.microsoft.com/office/powerpoint/2010/main" val="21372862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243653" y="1399074"/>
            <a:ext cx="8900347" cy="3735073"/>
          </a:xfrm>
        </p:spPr>
        <p:txBody>
          <a:bodyPr>
            <a:noAutofit/>
          </a:bodyPr>
          <a:lstStyle/>
          <a:p>
            <a:pPr marL="342900" indent="-342900">
              <a:buFont typeface="+mj-lt"/>
              <a:buAutoNum type="arabicPeriod"/>
            </a:pPr>
            <a:r>
              <a:rPr lang="en-US" sz="2000" dirty="0"/>
              <a:t>Two major factors</a:t>
            </a:r>
            <a:r>
              <a:rPr lang="en-US" sz="2000" b="1" dirty="0"/>
              <a:t> affecting mobile network </a:t>
            </a:r>
            <a:r>
              <a:rPr lang="en-US" sz="2000" dirty="0"/>
              <a:t>performance are:</a:t>
            </a:r>
          </a:p>
          <a:p>
            <a:pPr lvl="3">
              <a:buFont typeface="Wingdings" panose="05000000000000000000" pitchFamily="2" charset="2"/>
              <a:buChar char="Ø"/>
            </a:pPr>
            <a:r>
              <a:rPr lang="en-US" sz="2000" b="1" dirty="0"/>
              <a:t> </a:t>
            </a:r>
            <a:r>
              <a:rPr lang="en-US" sz="2000" b="1" i="1" dirty="0">
                <a:solidFill>
                  <a:srgbClr val="FF0000"/>
                </a:solidFill>
              </a:rPr>
              <a:t>mobility</a:t>
            </a:r>
            <a:r>
              <a:rPr lang="en-US" sz="2000" dirty="0"/>
              <a:t> and network </a:t>
            </a:r>
            <a:r>
              <a:rPr lang="en-US" sz="2000" b="1" i="1" dirty="0">
                <a:solidFill>
                  <a:srgbClr val="FF0000"/>
                </a:solidFill>
              </a:rPr>
              <a:t>traffic</a:t>
            </a:r>
            <a:r>
              <a:rPr lang="en-US" sz="2000" dirty="0"/>
              <a:t> </a:t>
            </a:r>
            <a:r>
              <a:rPr lang="en-US" sz="2000" b="1" dirty="0"/>
              <a:t>patterns and models</a:t>
            </a:r>
            <a:r>
              <a:rPr lang="en-US" sz="2000" dirty="0"/>
              <a:t>.</a:t>
            </a:r>
          </a:p>
          <a:p>
            <a:pPr marL="342900" indent="-342900">
              <a:buFont typeface="+mj-lt"/>
              <a:buAutoNum type="arabicPeriod"/>
            </a:pPr>
            <a:r>
              <a:rPr lang="en-US" sz="2000" dirty="0"/>
              <a:t>Simulation, analysis, and prediction schemes rely on such </a:t>
            </a:r>
            <a:r>
              <a:rPr lang="en-US" sz="2000" b="1" dirty="0"/>
              <a:t>models</a:t>
            </a:r>
            <a:r>
              <a:rPr lang="en-US" sz="2000" dirty="0"/>
              <a:t>.</a:t>
            </a:r>
          </a:p>
          <a:p>
            <a:pPr marL="457200" indent="-457200">
              <a:buFont typeface="+mj-lt"/>
              <a:buAutoNum type="arabicPeriod"/>
            </a:pPr>
            <a:r>
              <a:rPr lang="en-US" sz="2000" dirty="0"/>
              <a:t>Earlier mobility modeling studies use </a:t>
            </a:r>
            <a:r>
              <a:rPr lang="en-US" sz="2000" b="1" i="1" dirty="0"/>
              <a:t>pre-smartphone</a:t>
            </a:r>
            <a:r>
              <a:rPr lang="en-US" sz="2000" dirty="0"/>
              <a:t> WLAN traces.</a:t>
            </a:r>
          </a:p>
          <a:p>
            <a:pPr marL="457200" indent="-457200">
              <a:buFont typeface="+mj-lt"/>
              <a:buAutoNum type="arabicPeriod"/>
            </a:pPr>
            <a:r>
              <a:rPr lang="en-US" sz="2000" b="1" dirty="0"/>
              <a:t>Mobility-Traffic Interdependence </a:t>
            </a:r>
            <a:r>
              <a:rPr lang="en-US" sz="2000" dirty="0"/>
              <a:t>not well-studied:</a:t>
            </a:r>
          </a:p>
          <a:p>
            <a:pPr lvl="2">
              <a:buClr>
                <a:srgbClr val="FF0000"/>
              </a:buClr>
              <a:buFont typeface="Wingdings" panose="05000000000000000000" pitchFamily="2" charset="2"/>
              <a:buChar char="Ø"/>
            </a:pPr>
            <a:r>
              <a:rPr lang="en-US" sz="2000" dirty="0"/>
              <a:t>	 Earlier models designed independently</a:t>
            </a:r>
          </a:p>
          <a:p>
            <a:pPr lvl="2">
              <a:buClr>
                <a:srgbClr val="FF0000"/>
              </a:buClr>
              <a:buFont typeface="Wingdings" panose="05000000000000000000" pitchFamily="2" charset="2"/>
              <a:buChar char="Ø"/>
            </a:pPr>
            <a:r>
              <a:rPr lang="en-US" sz="2000" dirty="0"/>
              <a:t>	 </a:t>
            </a:r>
            <a:r>
              <a:rPr lang="en-US" sz="2400" dirty="0"/>
              <a:t>No </a:t>
            </a:r>
            <a:r>
              <a:rPr lang="en-US" sz="2400" i="1" dirty="0">
                <a:solidFill>
                  <a:srgbClr val="FF0000"/>
                </a:solidFill>
              </a:rPr>
              <a:t>integrated</a:t>
            </a:r>
            <a:r>
              <a:rPr lang="en-US" sz="2400" dirty="0">
                <a:solidFill>
                  <a:srgbClr val="FF0000"/>
                </a:solidFill>
              </a:rPr>
              <a:t> </a:t>
            </a:r>
            <a:r>
              <a:rPr lang="en-US" sz="2400" i="1" dirty="0">
                <a:solidFill>
                  <a:srgbClr val="FF0000"/>
                </a:solidFill>
              </a:rPr>
              <a:t>mobility-traffic</a:t>
            </a:r>
            <a:r>
              <a:rPr lang="en-US" sz="2400" dirty="0">
                <a:solidFill>
                  <a:srgbClr val="FF0000"/>
                </a:solidFill>
              </a:rPr>
              <a:t> </a:t>
            </a:r>
            <a:r>
              <a:rPr lang="en-US" sz="2400" dirty="0"/>
              <a:t>models exist!*</a:t>
            </a:r>
          </a:p>
        </p:txBody>
      </p:sp>
      <p:sp>
        <p:nvSpPr>
          <p:cNvPr id="5" name="Text Placeholder 4"/>
          <p:cNvSpPr>
            <a:spLocks noGrp="1"/>
          </p:cNvSpPr>
          <p:nvPr>
            <p:ph type="body" idx="1"/>
          </p:nvPr>
        </p:nvSpPr>
        <p:spPr>
          <a:xfrm>
            <a:off x="289954" y="791666"/>
            <a:ext cx="8656691" cy="515163"/>
          </a:xfrm>
        </p:spPr>
        <p:txBody>
          <a:bodyPr/>
          <a:lstStyle/>
          <a:p>
            <a:r>
              <a:rPr lang="en-US" sz="2800" dirty="0"/>
              <a:t>Motivation</a:t>
            </a:r>
          </a:p>
        </p:txBody>
      </p:sp>
      <p:sp>
        <p:nvSpPr>
          <p:cNvPr id="4" name="Slide Number Placeholder 3"/>
          <p:cNvSpPr>
            <a:spLocks noGrp="1"/>
          </p:cNvSpPr>
          <p:nvPr>
            <p:ph type="sldNum" sz="quarter" idx="11"/>
          </p:nvPr>
        </p:nvSpPr>
        <p:spPr/>
        <p:txBody>
          <a:bodyPr/>
          <a:lstStyle/>
          <a:p>
            <a:fld id="{694FADCD-22F2-4A14-A571-6ACF405E65FD}" type="slidenum">
              <a:rPr lang="en-US" smtClean="0"/>
              <a:t>3</a:t>
            </a:fld>
            <a:endParaRPr lang="en-US" dirty="0"/>
          </a:p>
        </p:txBody>
      </p:sp>
    </p:spTree>
    <p:extLst>
      <p:ext uri="{BB962C8B-B14F-4D97-AF65-F5344CB8AC3E}">
        <p14:creationId xmlns:p14="http://schemas.microsoft.com/office/powerpoint/2010/main" val="401335107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Traffic Analysis Summary</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30</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6" y="1471507"/>
            <a:ext cx="8680861" cy="310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b="1" dirty="0"/>
              <a:t>Flutes:</a:t>
            </a:r>
          </a:p>
          <a:p>
            <a:pPr lvl="1" defTabSz="914400"/>
            <a:r>
              <a:rPr lang="en-US" dirty="0"/>
              <a:t>More </a:t>
            </a:r>
            <a:r>
              <a:rPr lang="en-US" b="1" dirty="0"/>
              <a:t>bursty</a:t>
            </a:r>
            <a:r>
              <a:rPr lang="en-US" dirty="0"/>
              <a:t>, with bigger flows </a:t>
            </a:r>
            <a:r>
              <a:rPr lang="en-US" i="1" dirty="0"/>
              <a:t>and</a:t>
            </a:r>
            <a:r>
              <a:rPr lang="en-US" dirty="0"/>
              <a:t> lower active duration</a:t>
            </a:r>
          </a:p>
          <a:p>
            <a:pPr lvl="1" defTabSz="914400"/>
            <a:r>
              <a:rPr lang="en-US" dirty="0"/>
              <a:t>Potential causes: Intermittent usage, bundling of requests to save battery.</a:t>
            </a:r>
          </a:p>
          <a:p>
            <a:pPr defTabSz="914400"/>
            <a:r>
              <a:rPr lang="en-US" b="1" dirty="0"/>
              <a:t>Cellos</a:t>
            </a:r>
            <a:r>
              <a:rPr lang="en-US" dirty="0"/>
              <a:t> consume more (higher overall traffic volume, packet rate, etc.)</a:t>
            </a:r>
          </a:p>
          <a:p>
            <a:pPr defTabSz="914400"/>
            <a:r>
              <a:rPr lang="en-US" dirty="0"/>
              <a:t>Different behaviors on </a:t>
            </a:r>
            <a:r>
              <a:rPr lang="en-US" b="1" dirty="0"/>
              <a:t>weekday and weekends</a:t>
            </a:r>
            <a:r>
              <a:rPr lang="en-US" dirty="0"/>
              <a:t>.</a:t>
            </a:r>
          </a:p>
        </p:txBody>
      </p:sp>
      <p:sp>
        <p:nvSpPr>
          <p:cNvPr id="2" name="TextBox 1">
            <a:extLst>
              <a:ext uri="{FF2B5EF4-FFF2-40B4-BE49-F238E27FC236}">
                <a16:creationId xmlns:a16="http://schemas.microsoft.com/office/drawing/2014/main" id="{CD2EB832-71C0-44E0-8618-7D137A6ED782}"/>
              </a:ext>
            </a:extLst>
          </p:cNvPr>
          <p:cNvSpPr txBox="1"/>
          <p:nvPr/>
        </p:nvSpPr>
        <p:spPr>
          <a:xfrm>
            <a:off x="493567" y="3997036"/>
            <a:ext cx="8031308" cy="646331"/>
          </a:xfrm>
          <a:prstGeom prst="rect">
            <a:avLst/>
          </a:prstGeom>
          <a:noFill/>
          <a:ln>
            <a:solidFill>
              <a:srgbClr val="FF0000"/>
            </a:solidFill>
          </a:ln>
        </p:spPr>
        <p:txBody>
          <a:bodyPr wrap="square" rtlCol="0" anchor="t">
            <a:spAutoFit/>
          </a:bodyPr>
          <a:lstStyle/>
          <a:p>
            <a:r>
              <a:rPr lang="en-US" dirty="0">
                <a:solidFill>
                  <a:srgbClr val="FF0000"/>
                </a:solidFill>
              </a:rPr>
              <a:t>Separation of </a:t>
            </a:r>
            <a:r>
              <a:rPr lang="en-US" b="1" dirty="0">
                <a:solidFill>
                  <a:srgbClr val="FF0000"/>
                </a:solidFill>
              </a:rPr>
              <a:t>device types </a:t>
            </a:r>
            <a:r>
              <a:rPr lang="en-US" dirty="0">
                <a:solidFill>
                  <a:srgbClr val="FF0000"/>
                </a:solidFill>
              </a:rPr>
              <a:t>&amp; </a:t>
            </a:r>
            <a:r>
              <a:rPr lang="en-US" b="1" dirty="0">
                <a:solidFill>
                  <a:srgbClr val="FF0000"/>
                </a:solidFill>
              </a:rPr>
              <a:t>weekday/weekend </a:t>
            </a:r>
            <a:r>
              <a:rPr lang="en-US" dirty="0">
                <a:solidFill>
                  <a:srgbClr val="FF0000"/>
                </a:solidFill>
              </a:rPr>
              <a:t>across both </a:t>
            </a:r>
            <a:r>
              <a:rPr lang="en-US" b="1" dirty="0">
                <a:solidFill>
                  <a:srgbClr val="FF0000"/>
                </a:solidFill>
              </a:rPr>
              <a:t>Mobility </a:t>
            </a:r>
            <a:r>
              <a:rPr lang="en-US" b="1" i="1" dirty="0">
                <a:solidFill>
                  <a:srgbClr val="FF0000"/>
                </a:solidFill>
              </a:rPr>
              <a:t>and</a:t>
            </a:r>
            <a:r>
              <a:rPr lang="en-US" b="1" dirty="0">
                <a:solidFill>
                  <a:srgbClr val="FF0000"/>
                </a:solidFill>
              </a:rPr>
              <a:t> Traffic </a:t>
            </a:r>
            <a:r>
              <a:rPr lang="en-US" dirty="0">
                <a:solidFill>
                  <a:srgbClr val="FF0000"/>
                </a:solidFill>
              </a:rPr>
              <a:t>planes is important for planning, modeling and simulation.</a:t>
            </a:r>
            <a:endParaRPr lang="en-US" b="1" dirty="0">
              <a:solidFill>
                <a:srgbClr val="FF0000"/>
              </a:solidFill>
            </a:endParaRPr>
          </a:p>
        </p:txBody>
      </p:sp>
    </p:spTree>
    <p:extLst>
      <p:ext uri="{BB962C8B-B14F-4D97-AF65-F5344CB8AC3E}">
        <p14:creationId xmlns:p14="http://schemas.microsoft.com/office/powerpoint/2010/main" val="3030784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04 at 11.11.33 AM.png"/>
          <p:cNvPicPr>
            <a:picLocks noChangeAspect="1"/>
          </p:cNvPicPr>
          <p:nvPr/>
        </p:nvPicPr>
        <p:blipFill rotWithShape="1">
          <a:blip r:embed="rId3"/>
          <a:srcRect l="73631" t="17298" r="10326"/>
          <a:stretch/>
        </p:blipFill>
        <p:spPr>
          <a:xfrm>
            <a:off x="3909434" y="682829"/>
            <a:ext cx="998817" cy="4418761"/>
          </a:xfrm>
          <a:prstGeom prst="rect">
            <a:avLst/>
          </a:prstGeom>
          <a:solidFill>
            <a:schemeClr val="tx1"/>
          </a:solidFill>
        </p:spPr>
      </p:pic>
      <p:sp>
        <p:nvSpPr>
          <p:cNvPr id="14" name="TextBox 13"/>
          <p:cNvSpPr txBox="1"/>
          <p:nvPr/>
        </p:nvSpPr>
        <p:spPr>
          <a:xfrm>
            <a:off x="429631" y="2448576"/>
            <a:ext cx="2874826" cy="707886"/>
          </a:xfrm>
          <a:prstGeom prst="rect">
            <a:avLst/>
          </a:prstGeom>
          <a:noFill/>
        </p:spPr>
        <p:txBody>
          <a:bodyPr wrap="none" rtlCol="0">
            <a:spAutoFit/>
          </a:bodyPr>
          <a:lstStyle/>
          <a:p>
            <a:r>
              <a:rPr lang="en-US" sz="2000" dirty="0">
                <a:latin typeface="Times New Roman"/>
                <a:cs typeface="Times New Roman"/>
              </a:rPr>
              <a:t>Summary of </a:t>
            </a:r>
          </a:p>
          <a:p>
            <a:r>
              <a:rPr lang="en-US" sz="2000" b="1" i="1" dirty="0">
                <a:latin typeface="Times New Roman"/>
                <a:cs typeface="Times New Roman"/>
              </a:rPr>
              <a:t>Network Traffic Features</a:t>
            </a:r>
          </a:p>
        </p:txBody>
      </p:sp>
      <p:cxnSp>
        <p:nvCxnSpPr>
          <p:cNvPr id="15" name="Straight Arrow Connector 14"/>
          <p:cNvCxnSpPr>
            <a:cxnSpLocks/>
          </p:cNvCxnSpPr>
          <p:nvPr/>
        </p:nvCxnSpPr>
        <p:spPr>
          <a:xfrm>
            <a:off x="3488979" y="1172132"/>
            <a:ext cx="391029" cy="17587"/>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p:cNvCxnSpPr>
          <p:nvPr/>
        </p:nvCxnSpPr>
        <p:spPr>
          <a:xfrm flipV="1">
            <a:off x="3484864" y="1319760"/>
            <a:ext cx="395144" cy="9144"/>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32459" y="680807"/>
            <a:ext cx="944105" cy="338554"/>
          </a:xfrm>
          <a:prstGeom prst="rect">
            <a:avLst/>
          </a:prstGeom>
          <a:noFill/>
        </p:spPr>
        <p:txBody>
          <a:bodyPr wrap="square" rtlCol="0">
            <a:spAutoFit/>
          </a:bodyPr>
          <a:lstStyle/>
          <a:p>
            <a:r>
              <a:rPr lang="en-US" sz="1600" dirty="0">
                <a:latin typeface="Times New Roman" charset="0"/>
                <a:ea typeface="Times New Roman" charset="0"/>
                <a:cs typeface="Times New Roman" charset="0"/>
              </a:rPr>
              <a:t>Weekday</a:t>
            </a:r>
          </a:p>
        </p:txBody>
      </p:sp>
      <p:sp>
        <p:nvSpPr>
          <p:cNvPr id="18" name="TextBox 17"/>
          <p:cNvSpPr txBox="1"/>
          <p:nvPr/>
        </p:nvSpPr>
        <p:spPr>
          <a:xfrm>
            <a:off x="3012811" y="1502550"/>
            <a:ext cx="944105" cy="338554"/>
          </a:xfrm>
          <a:prstGeom prst="rect">
            <a:avLst/>
          </a:prstGeom>
          <a:noFill/>
        </p:spPr>
        <p:txBody>
          <a:bodyPr wrap="square" rtlCol="0">
            <a:spAutoFit/>
          </a:bodyPr>
          <a:lstStyle/>
          <a:p>
            <a:r>
              <a:rPr lang="en-US" sz="1600" dirty="0">
                <a:solidFill>
                  <a:srgbClr val="FF0000"/>
                </a:solidFill>
                <a:latin typeface="Times New Roman" charset="0"/>
                <a:ea typeface="Times New Roman" charset="0"/>
                <a:cs typeface="Times New Roman" charset="0"/>
              </a:rPr>
              <a:t>Weekend</a:t>
            </a:r>
          </a:p>
        </p:txBody>
      </p:sp>
      <p:cxnSp>
        <p:nvCxnSpPr>
          <p:cNvPr id="20" name="Straight Connector 19"/>
          <p:cNvCxnSpPr>
            <a:cxnSpLocks/>
          </p:cNvCxnSpPr>
          <p:nvPr/>
        </p:nvCxnSpPr>
        <p:spPr>
          <a:xfrm flipH="1">
            <a:off x="3495368" y="950986"/>
            <a:ext cx="9144" cy="21925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flipV="1">
            <a:off x="3484864" y="1310022"/>
            <a:ext cx="0" cy="248472"/>
          </a:xfrm>
          <a:prstGeom prst="straightConnector1">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6CE1E92F-D827-48CB-9B6F-784CD564365F}"/>
              </a:ext>
            </a:extLst>
          </p:cNvPr>
          <p:cNvSpPr>
            <a:spLocks noGrp="1"/>
          </p:cNvSpPr>
          <p:nvPr>
            <p:ph type="sldNum" sz="quarter" idx="12"/>
          </p:nvPr>
        </p:nvSpPr>
        <p:spPr/>
        <p:txBody>
          <a:bodyPr/>
          <a:lstStyle/>
          <a:p>
            <a:fld id="{697111F4-4D00-6348-9A0D-A09E7A0863DE}" type="slidenum">
              <a:rPr lang="en-US" smtClean="0"/>
              <a:pPr/>
              <a:t>31</a:t>
            </a:fld>
            <a:endParaRPr lang="en-US" dirty="0"/>
          </a:p>
        </p:txBody>
      </p:sp>
      <p:pic>
        <p:nvPicPr>
          <p:cNvPr id="25" name="Picture 24" descr="Screen Shot 2017-08-04 at 11.11.33 AM.png">
            <a:extLst>
              <a:ext uri="{FF2B5EF4-FFF2-40B4-BE49-F238E27FC236}">
                <a16:creationId xmlns:a16="http://schemas.microsoft.com/office/drawing/2014/main" id="{FB8A780D-EE68-41CC-BC1E-B56E53214721}"/>
              </a:ext>
            </a:extLst>
          </p:cNvPr>
          <p:cNvPicPr>
            <a:picLocks noChangeAspect="1"/>
          </p:cNvPicPr>
          <p:nvPr/>
        </p:nvPicPr>
        <p:blipFill rotWithShape="1">
          <a:blip r:embed="rId3"/>
          <a:srcRect l="10929" t="23361" r="81034"/>
          <a:stretch/>
        </p:blipFill>
        <p:spPr>
          <a:xfrm>
            <a:off x="4937677" y="1019361"/>
            <a:ext cx="400046" cy="4082229"/>
          </a:xfrm>
          <a:prstGeom prst="rect">
            <a:avLst/>
          </a:prstGeom>
          <a:solidFill>
            <a:schemeClr val="tx1"/>
          </a:solidFill>
        </p:spPr>
      </p:pic>
      <p:sp>
        <p:nvSpPr>
          <p:cNvPr id="26" name="Rectangle 25">
            <a:extLst>
              <a:ext uri="{FF2B5EF4-FFF2-40B4-BE49-F238E27FC236}">
                <a16:creationId xmlns:a16="http://schemas.microsoft.com/office/drawing/2014/main" id="{201BC7E7-23FA-4CD2-9812-26999E36FFE4}"/>
              </a:ext>
            </a:extLst>
          </p:cNvPr>
          <p:cNvSpPr/>
          <p:nvPr/>
        </p:nvSpPr>
        <p:spPr>
          <a:xfrm>
            <a:off x="5313173" y="1090673"/>
            <a:ext cx="1332481" cy="307777"/>
          </a:xfrm>
          <a:prstGeom prst="rect">
            <a:avLst/>
          </a:prstGeom>
        </p:spPr>
        <p:txBody>
          <a:bodyPr wrap="none">
            <a:spAutoFit/>
          </a:bodyPr>
          <a:lstStyle/>
          <a:p>
            <a:r>
              <a:rPr lang="en-US" sz="1400" dirty="0">
                <a:latin typeface="NimbusRomNo9L-Regu"/>
              </a:rPr>
              <a:t>Total flow bytes</a:t>
            </a:r>
            <a:endParaRPr lang="en-US" sz="1400" dirty="0"/>
          </a:p>
        </p:txBody>
      </p:sp>
      <p:sp>
        <p:nvSpPr>
          <p:cNvPr id="27" name="Rectangle 26">
            <a:extLst>
              <a:ext uri="{FF2B5EF4-FFF2-40B4-BE49-F238E27FC236}">
                <a16:creationId xmlns:a16="http://schemas.microsoft.com/office/drawing/2014/main" id="{DCF8D75E-59AE-4478-B822-D758BA5DAAEC}"/>
              </a:ext>
            </a:extLst>
          </p:cNvPr>
          <p:cNvSpPr/>
          <p:nvPr/>
        </p:nvSpPr>
        <p:spPr>
          <a:xfrm>
            <a:off x="5342389" y="1432412"/>
            <a:ext cx="1288751" cy="307777"/>
          </a:xfrm>
          <a:prstGeom prst="rect">
            <a:avLst/>
          </a:prstGeom>
        </p:spPr>
        <p:txBody>
          <a:bodyPr wrap="none">
            <a:spAutoFit/>
          </a:bodyPr>
          <a:lstStyle/>
          <a:p>
            <a:r>
              <a:rPr lang="en-US" sz="1400" dirty="0">
                <a:latin typeface="NimbusRomNo9L-Regu"/>
              </a:rPr>
              <a:t>Avg. flow bytes</a:t>
            </a:r>
            <a:endParaRPr lang="en-US" sz="1400" dirty="0"/>
          </a:p>
        </p:txBody>
      </p:sp>
      <p:sp>
        <p:nvSpPr>
          <p:cNvPr id="28" name="Rectangle 27">
            <a:extLst>
              <a:ext uri="{FF2B5EF4-FFF2-40B4-BE49-F238E27FC236}">
                <a16:creationId xmlns:a16="http://schemas.microsoft.com/office/drawing/2014/main" id="{5D5EF095-7432-40C6-B44A-218DF9A23469}"/>
              </a:ext>
            </a:extLst>
          </p:cNvPr>
          <p:cNvSpPr/>
          <p:nvPr/>
        </p:nvSpPr>
        <p:spPr>
          <a:xfrm>
            <a:off x="5340416" y="1796853"/>
            <a:ext cx="1258871" cy="307777"/>
          </a:xfrm>
          <a:prstGeom prst="rect">
            <a:avLst/>
          </a:prstGeom>
        </p:spPr>
        <p:txBody>
          <a:bodyPr wrap="none">
            <a:spAutoFit/>
          </a:bodyPr>
          <a:lstStyle/>
          <a:p>
            <a:r>
              <a:rPr lang="en-US" sz="1400" dirty="0">
                <a:latin typeface="NimbusRomNo9L-Regu"/>
              </a:rPr>
              <a:t>Std. flow bytes</a:t>
            </a:r>
            <a:endParaRPr lang="en-US" sz="1400" dirty="0"/>
          </a:p>
        </p:txBody>
      </p:sp>
      <p:sp>
        <p:nvSpPr>
          <p:cNvPr id="29" name="Rectangle 28">
            <a:extLst>
              <a:ext uri="{FF2B5EF4-FFF2-40B4-BE49-F238E27FC236}">
                <a16:creationId xmlns:a16="http://schemas.microsoft.com/office/drawing/2014/main" id="{60A078E2-241E-4F60-985B-A7870218AAFF}"/>
              </a:ext>
            </a:extLst>
          </p:cNvPr>
          <p:cNvSpPr/>
          <p:nvPr/>
        </p:nvSpPr>
        <p:spPr>
          <a:xfrm>
            <a:off x="5337382" y="2161294"/>
            <a:ext cx="1387880" cy="307777"/>
          </a:xfrm>
          <a:prstGeom prst="rect">
            <a:avLst/>
          </a:prstGeom>
        </p:spPr>
        <p:txBody>
          <a:bodyPr wrap="none">
            <a:spAutoFit/>
          </a:bodyPr>
          <a:lstStyle/>
          <a:p>
            <a:r>
              <a:rPr lang="en-US" sz="1400" dirty="0">
                <a:latin typeface="NimbusRomNo9L-Regu"/>
              </a:rPr>
              <a:t>Total active time</a:t>
            </a:r>
            <a:endParaRPr lang="en-US" sz="1400" dirty="0"/>
          </a:p>
        </p:txBody>
      </p:sp>
      <p:sp>
        <p:nvSpPr>
          <p:cNvPr id="30" name="Rectangle 29">
            <a:extLst>
              <a:ext uri="{FF2B5EF4-FFF2-40B4-BE49-F238E27FC236}">
                <a16:creationId xmlns:a16="http://schemas.microsoft.com/office/drawing/2014/main" id="{6092C7A7-E6F1-44E3-A4A6-8DF5BC5AE7F3}"/>
              </a:ext>
            </a:extLst>
          </p:cNvPr>
          <p:cNvSpPr/>
          <p:nvPr/>
        </p:nvSpPr>
        <p:spPr>
          <a:xfrm>
            <a:off x="5319613" y="2512611"/>
            <a:ext cx="1344151" cy="307777"/>
          </a:xfrm>
          <a:prstGeom prst="rect">
            <a:avLst/>
          </a:prstGeom>
        </p:spPr>
        <p:txBody>
          <a:bodyPr wrap="none">
            <a:spAutoFit/>
          </a:bodyPr>
          <a:lstStyle/>
          <a:p>
            <a:r>
              <a:rPr lang="en-US" sz="1400" dirty="0">
                <a:latin typeface="NimbusRomNo9L-Regu"/>
              </a:rPr>
              <a:t>Avg. active time</a:t>
            </a:r>
            <a:endParaRPr lang="en-US" sz="1400" dirty="0"/>
          </a:p>
        </p:txBody>
      </p:sp>
      <p:sp>
        <p:nvSpPr>
          <p:cNvPr id="31" name="Rectangle 30">
            <a:extLst>
              <a:ext uri="{FF2B5EF4-FFF2-40B4-BE49-F238E27FC236}">
                <a16:creationId xmlns:a16="http://schemas.microsoft.com/office/drawing/2014/main" id="{BD12E9FF-C8F2-4C1A-AC33-07B0E3536067}"/>
              </a:ext>
            </a:extLst>
          </p:cNvPr>
          <p:cNvSpPr/>
          <p:nvPr/>
        </p:nvSpPr>
        <p:spPr>
          <a:xfrm>
            <a:off x="5319613" y="2905788"/>
            <a:ext cx="1353704" cy="307777"/>
          </a:xfrm>
          <a:prstGeom prst="rect">
            <a:avLst/>
          </a:prstGeom>
        </p:spPr>
        <p:txBody>
          <a:bodyPr wrap="none">
            <a:spAutoFit/>
          </a:bodyPr>
          <a:lstStyle/>
          <a:p>
            <a:r>
              <a:rPr lang="en-US" sz="1400" dirty="0">
                <a:latin typeface="NimbusRomNo9L-Regu"/>
              </a:rPr>
              <a:t>Total flow count</a:t>
            </a:r>
            <a:endParaRPr lang="en-US" sz="1400" dirty="0"/>
          </a:p>
        </p:txBody>
      </p:sp>
      <p:sp>
        <p:nvSpPr>
          <p:cNvPr id="32" name="Rectangle 31">
            <a:extLst>
              <a:ext uri="{FF2B5EF4-FFF2-40B4-BE49-F238E27FC236}">
                <a16:creationId xmlns:a16="http://schemas.microsoft.com/office/drawing/2014/main" id="{D4EBB7EF-8B6C-4231-9C91-5D8E4007C52E}"/>
              </a:ext>
            </a:extLst>
          </p:cNvPr>
          <p:cNvSpPr/>
          <p:nvPr/>
        </p:nvSpPr>
        <p:spPr>
          <a:xfrm>
            <a:off x="5355870" y="3270621"/>
            <a:ext cx="1350626" cy="307777"/>
          </a:xfrm>
          <a:prstGeom prst="rect">
            <a:avLst/>
          </a:prstGeom>
        </p:spPr>
        <p:txBody>
          <a:bodyPr wrap="none">
            <a:spAutoFit/>
          </a:bodyPr>
          <a:lstStyle/>
          <a:p>
            <a:r>
              <a:rPr lang="en-US" sz="1400" dirty="0">
                <a:latin typeface="NimbusRomNo9L-Regu"/>
              </a:rPr>
              <a:t>Std. flow counts</a:t>
            </a:r>
            <a:endParaRPr lang="en-US" sz="1400" dirty="0"/>
          </a:p>
        </p:txBody>
      </p:sp>
      <p:sp>
        <p:nvSpPr>
          <p:cNvPr id="33" name="Rectangle 32">
            <a:extLst>
              <a:ext uri="{FF2B5EF4-FFF2-40B4-BE49-F238E27FC236}">
                <a16:creationId xmlns:a16="http://schemas.microsoft.com/office/drawing/2014/main" id="{938BA9AE-224D-4E22-9347-BD174FBE1F7E}"/>
              </a:ext>
            </a:extLst>
          </p:cNvPr>
          <p:cNvSpPr/>
          <p:nvPr/>
        </p:nvSpPr>
        <p:spPr>
          <a:xfrm>
            <a:off x="5337382" y="3650832"/>
            <a:ext cx="2412871" cy="307777"/>
          </a:xfrm>
          <a:prstGeom prst="rect">
            <a:avLst/>
          </a:prstGeom>
        </p:spPr>
        <p:txBody>
          <a:bodyPr wrap="square">
            <a:spAutoFit/>
          </a:bodyPr>
          <a:lstStyle/>
          <a:p>
            <a:r>
              <a:rPr lang="en-US" sz="1400" dirty="0">
                <a:latin typeface="NimbusRomNo9L-Regu"/>
              </a:rPr>
              <a:t>UDP bytes / total bytes</a:t>
            </a:r>
            <a:endParaRPr lang="en-US" sz="1400" dirty="0"/>
          </a:p>
        </p:txBody>
      </p:sp>
      <p:sp>
        <p:nvSpPr>
          <p:cNvPr id="34" name="Rectangle 33">
            <a:extLst>
              <a:ext uri="{FF2B5EF4-FFF2-40B4-BE49-F238E27FC236}">
                <a16:creationId xmlns:a16="http://schemas.microsoft.com/office/drawing/2014/main" id="{5F26B3D4-CB86-4D60-874A-C258968CFE28}"/>
              </a:ext>
            </a:extLst>
          </p:cNvPr>
          <p:cNvSpPr/>
          <p:nvPr/>
        </p:nvSpPr>
        <p:spPr>
          <a:xfrm>
            <a:off x="5337382" y="4002149"/>
            <a:ext cx="2651677" cy="307777"/>
          </a:xfrm>
          <a:prstGeom prst="rect">
            <a:avLst/>
          </a:prstGeom>
        </p:spPr>
        <p:txBody>
          <a:bodyPr wrap="square">
            <a:spAutoFit/>
          </a:bodyPr>
          <a:lstStyle/>
          <a:p>
            <a:r>
              <a:rPr lang="en-US" sz="1400" dirty="0">
                <a:latin typeface="NimbusRomNo9L-Regu"/>
              </a:rPr>
              <a:t>UDP flows / total flows</a:t>
            </a:r>
            <a:endParaRPr lang="en-US" sz="1400" dirty="0"/>
          </a:p>
        </p:txBody>
      </p:sp>
      <p:sp>
        <p:nvSpPr>
          <p:cNvPr id="35" name="Rectangle 34">
            <a:extLst>
              <a:ext uri="{FF2B5EF4-FFF2-40B4-BE49-F238E27FC236}">
                <a16:creationId xmlns:a16="http://schemas.microsoft.com/office/drawing/2014/main" id="{E8DF557F-5C98-4148-988C-B53E60CD6880}"/>
              </a:ext>
            </a:extLst>
          </p:cNvPr>
          <p:cNvSpPr/>
          <p:nvPr/>
        </p:nvSpPr>
        <p:spPr>
          <a:xfrm>
            <a:off x="5332820" y="4309926"/>
            <a:ext cx="757964" cy="307777"/>
          </a:xfrm>
          <a:prstGeom prst="rect">
            <a:avLst/>
          </a:prstGeom>
        </p:spPr>
        <p:txBody>
          <a:bodyPr wrap="none">
            <a:spAutoFit/>
          </a:bodyPr>
          <a:lstStyle/>
          <a:p>
            <a:r>
              <a:rPr lang="en-US" sz="1400" dirty="0">
                <a:latin typeface="NimbusRomNo9L-Regu"/>
              </a:rPr>
              <a:t>Avg. IAT</a:t>
            </a:r>
            <a:endParaRPr lang="en-US" sz="1400" dirty="0"/>
          </a:p>
        </p:txBody>
      </p:sp>
      <p:sp>
        <p:nvSpPr>
          <p:cNvPr id="36" name="Rectangle 35">
            <a:extLst>
              <a:ext uri="{FF2B5EF4-FFF2-40B4-BE49-F238E27FC236}">
                <a16:creationId xmlns:a16="http://schemas.microsoft.com/office/drawing/2014/main" id="{3E72D010-A96B-4BF0-A839-081F31D7F657}"/>
              </a:ext>
            </a:extLst>
          </p:cNvPr>
          <p:cNvSpPr/>
          <p:nvPr/>
        </p:nvSpPr>
        <p:spPr>
          <a:xfrm>
            <a:off x="5332820" y="4674759"/>
            <a:ext cx="728084" cy="307777"/>
          </a:xfrm>
          <a:prstGeom prst="rect">
            <a:avLst/>
          </a:prstGeom>
        </p:spPr>
        <p:txBody>
          <a:bodyPr wrap="none">
            <a:spAutoFit/>
          </a:bodyPr>
          <a:lstStyle/>
          <a:p>
            <a:r>
              <a:rPr lang="en-US" sz="1400" dirty="0">
                <a:latin typeface="NimbusRomNo9L-Regu"/>
              </a:rPr>
              <a:t>Std. IAT</a:t>
            </a:r>
            <a:endParaRPr lang="en-US" sz="1400" dirty="0"/>
          </a:p>
        </p:txBody>
      </p:sp>
      <p:sp>
        <p:nvSpPr>
          <p:cNvPr id="23" name="TextBox 22">
            <a:extLst>
              <a:ext uri="{FF2B5EF4-FFF2-40B4-BE49-F238E27FC236}">
                <a16:creationId xmlns:a16="http://schemas.microsoft.com/office/drawing/2014/main" id="{AEC90BFD-94B3-464B-9C44-F22A1859B752}"/>
              </a:ext>
            </a:extLst>
          </p:cNvPr>
          <p:cNvSpPr txBox="1"/>
          <p:nvPr/>
        </p:nvSpPr>
        <p:spPr>
          <a:xfrm>
            <a:off x="217714" y="3564397"/>
            <a:ext cx="3257033" cy="954107"/>
          </a:xfrm>
          <a:prstGeom prst="rect">
            <a:avLst/>
          </a:prstGeom>
          <a:noFill/>
          <a:ln>
            <a:solidFill>
              <a:srgbClr val="FF0000"/>
            </a:solidFill>
          </a:ln>
        </p:spPr>
        <p:txBody>
          <a:bodyPr wrap="square" rtlCol="0">
            <a:spAutoFit/>
          </a:bodyPr>
          <a:lstStyle/>
          <a:p>
            <a:pPr algn="ctr"/>
            <a:r>
              <a:rPr lang="en-US" b="1" dirty="0">
                <a:solidFill>
                  <a:srgbClr val="FF0000"/>
                </a:solidFill>
              </a:rPr>
              <a:t>Up to </a:t>
            </a:r>
            <a:r>
              <a:rPr lang="en-US" sz="2000" b="1" dirty="0">
                <a:solidFill>
                  <a:srgbClr val="FF0000"/>
                </a:solidFill>
              </a:rPr>
              <a:t>2</a:t>
            </a:r>
            <a:r>
              <a:rPr lang="en-US" b="1" dirty="0">
                <a:solidFill>
                  <a:srgbClr val="FF0000"/>
                </a:solidFill>
              </a:rPr>
              <a:t> orders of magnitude difference between </a:t>
            </a:r>
            <a:r>
              <a:rPr lang="en-US" b="1" i="1" dirty="0">
                <a:solidFill>
                  <a:srgbClr val="FF0000"/>
                </a:solidFill>
              </a:rPr>
              <a:t>Cellos</a:t>
            </a:r>
            <a:r>
              <a:rPr lang="en-US" b="1" dirty="0">
                <a:solidFill>
                  <a:srgbClr val="FF0000"/>
                </a:solidFill>
              </a:rPr>
              <a:t> and </a:t>
            </a:r>
            <a:r>
              <a:rPr lang="en-US" b="1" i="1" dirty="0">
                <a:solidFill>
                  <a:srgbClr val="FF0000"/>
                </a:solidFill>
              </a:rPr>
              <a:t>Flutes</a:t>
            </a:r>
          </a:p>
        </p:txBody>
      </p:sp>
      <p:sp>
        <p:nvSpPr>
          <p:cNvPr id="24" name="Rectangle 23">
            <a:extLst>
              <a:ext uri="{FF2B5EF4-FFF2-40B4-BE49-F238E27FC236}">
                <a16:creationId xmlns:a16="http://schemas.microsoft.com/office/drawing/2014/main" id="{316612DD-5B08-4D04-8D2E-A02CD4CAE5E5}"/>
              </a:ext>
            </a:extLst>
          </p:cNvPr>
          <p:cNvSpPr/>
          <p:nvPr/>
        </p:nvSpPr>
        <p:spPr>
          <a:xfrm>
            <a:off x="4265759" y="1042221"/>
            <a:ext cx="644825" cy="1085269"/>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7155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7" y="1729914"/>
            <a:ext cx="7556500" cy="3108722"/>
          </a:xfrm>
        </p:spPr>
        <p:txBody>
          <a:bodyPr/>
          <a:lstStyle/>
          <a:p>
            <a:pPr marL="457200" indent="-457200">
              <a:spcBef>
                <a:spcPts val="300"/>
              </a:spcBef>
              <a:buFont typeface="+mj-lt"/>
              <a:buAutoNum type="arabicParenR"/>
            </a:pPr>
            <a:r>
              <a:rPr lang="en-US" sz="2400" dirty="0">
                <a:solidFill>
                  <a:schemeClr val="bg1">
                    <a:lumMod val="65000"/>
                  </a:schemeClr>
                </a:solidFill>
              </a:rPr>
              <a:t>Introduction</a:t>
            </a:r>
          </a:p>
          <a:p>
            <a:pPr marL="457200" indent="-457200">
              <a:spcBef>
                <a:spcPts val="300"/>
              </a:spcBef>
              <a:buFont typeface="+mj-lt"/>
              <a:buAutoNum type="arabicParenR"/>
            </a:pPr>
            <a:r>
              <a:rPr lang="en-US" sz="2400" dirty="0">
                <a:solidFill>
                  <a:schemeClr val="bg1">
                    <a:lumMod val="65000"/>
                  </a:schemeClr>
                </a:solidFill>
              </a:rPr>
              <a:t>Datasets</a:t>
            </a:r>
            <a:r>
              <a:rPr lang="en-US" sz="2400">
                <a:solidFill>
                  <a:schemeClr val="bg1">
                    <a:lumMod val="65000"/>
                  </a:schemeClr>
                </a:solidFill>
              </a:rPr>
              <a:t> &amp; Device Classification</a:t>
            </a:r>
            <a:endParaRPr lang="en-US" sz="2400" dirty="0">
              <a:solidFill>
                <a:schemeClr val="bg1">
                  <a:lumMod val="65000"/>
                </a:schemeClr>
              </a:solidFill>
            </a:endParaRPr>
          </a:p>
          <a:p>
            <a:pPr marL="457200" indent="-457200">
              <a:spcBef>
                <a:spcPts val="300"/>
              </a:spcBef>
              <a:buFont typeface="+mj-lt"/>
              <a:buAutoNum type="arabicParenR"/>
            </a:pPr>
            <a:r>
              <a:rPr lang="en-US" sz="2400" dirty="0">
                <a:solidFill>
                  <a:schemeClr val="bg1">
                    <a:lumMod val="65000"/>
                  </a:schemeClr>
                </a:solidFill>
              </a:rPr>
              <a:t>Mobility Analysis</a:t>
            </a:r>
          </a:p>
          <a:p>
            <a:pPr marL="457200" indent="-457200">
              <a:spcBef>
                <a:spcPts val="300"/>
              </a:spcBef>
              <a:buFont typeface="+mj-lt"/>
              <a:buAutoNum type="arabicParenR"/>
            </a:pPr>
            <a:r>
              <a:rPr lang="en-US" sz="2400" dirty="0">
                <a:solidFill>
                  <a:schemeClr val="bg1">
                    <a:lumMod val="65000"/>
                  </a:schemeClr>
                </a:solidFill>
              </a:rPr>
              <a:t>Traffic Analysis</a:t>
            </a:r>
          </a:p>
          <a:p>
            <a:pPr marL="457200" indent="-457200">
              <a:spcBef>
                <a:spcPts val="300"/>
              </a:spcBef>
              <a:buFont typeface="+mj-lt"/>
              <a:buAutoNum type="arabicParenR"/>
            </a:pPr>
            <a:r>
              <a:rPr lang="en-US" sz="2400" dirty="0">
                <a:solidFill>
                  <a:srgbClr val="FF462C"/>
                </a:solidFill>
              </a:rPr>
              <a:t>Integrated Mobility-Traffic Analysis</a:t>
            </a:r>
          </a:p>
          <a:p>
            <a:pPr marL="457200" indent="-457200">
              <a:spcBef>
                <a:spcPts val="300"/>
              </a:spcBef>
              <a:buFont typeface="+mj-lt"/>
              <a:buAutoNum type="arabicParenR"/>
            </a:pPr>
            <a:r>
              <a:rPr lang="en-US" sz="2400" dirty="0"/>
              <a:t>Conclusion</a:t>
            </a:r>
          </a:p>
        </p:txBody>
      </p:sp>
      <p:sp>
        <p:nvSpPr>
          <p:cNvPr id="3" name="Title 2"/>
          <p:cNvSpPr>
            <a:spLocks noGrp="1"/>
          </p:cNvSpPr>
          <p:nvPr>
            <p:ph type="title"/>
          </p:nvPr>
        </p:nvSpPr>
        <p:spPr/>
        <p:txBody>
          <a:bodyPr/>
          <a:lstStyle/>
          <a:p>
            <a:r>
              <a:rPr lang="en-US" dirty="0">
                <a:latin typeface="+mj-lt"/>
              </a:rPr>
              <a:t>Outline</a:t>
            </a:r>
          </a:p>
        </p:txBody>
      </p:sp>
      <p:sp>
        <p:nvSpPr>
          <p:cNvPr id="4" name="Slide Number Placeholder 3"/>
          <p:cNvSpPr>
            <a:spLocks noGrp="1"/>
          </p:cNvSpPr>
          <p:nvPr>
            <p:ph type="sldNum" sz="quarter" idx="10"/>
          </p:nvPr>
        </p:nvSpPr>
        <p:spPr/>
        <p:txBody>
          <a:bodyPr/>
          <a:lstStyle/>
          <a:p>
            <a:fld id="{694FADCD-22F2-4A14-A571-6ACF405E65FD}" type="slidenum">
              <a:rPr lang="en-US" smtClean="0"/>
              <a:t>32</a:t>
            </a:fld>
            <a:endParaRPr lang="en-US" dirty="0"/>
          </a:p>
        </p:txBody>
      </p:sp>
    </p:spTree>
    <p:extLst>
      <p:ext uri="{BB962C8B-B14F-4D97-AF65-F5344CB8AC3E}">
        <p14:creationId xmlns:p14="http://schemas.microsoft.com/office/powerpoint/2010/main" val="12133238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DB917586-1379-43D9-8D92-0F8E4FF21959}"/>
              </a:ext>
            </a:extLst>
          </p:cNvPr>
          <p:cNvSpPr txBox="1">
            <a:spLocks/>
          </p:cNvSpPr>
          <p:nvPr/>
        </p:nvSpPr>
        <p:spPr bwMode="auto">
          <a:xfrm>
            <a:off x="289956" y="1581458"/>
            <a:ext cx="8225396" cy="3170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1800" b="0" i="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sz="1800"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sz="1800"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sz="1800"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sz="1800"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9pPr>
          </a:lstStyle>
          <a:p>
            <a:pPr defTabSz="914400"/>
            <a:r>
              <a:rPr lang="en-US" sz="2000">
                <a:solidFill>
                  <a:srgbClr val="00B050"/>
                </a:solidFill>
              </a:rPr>
              <a:t>(I) </a:t>
            </a:r>
            <a:r>
              <a:rPr lang="en-US" sz="2000"/>
              <a:t>How different are </a:t>
            </a:r>
            <a:r>
              <a:rPr lang="en-US" sz="2000" b="1"/>
              <a:t>mobility and traffic features </a:t>
            </a:r>
            <a:r>
              <a:rPr lang="en-US" sz="2000"/>
              <a:t>across:</a:t>
            </a:r>
          </a:p>
          <a:p>
            <a:pPr lvl="2" defTabSz="914400"/>
            <a:r>
              <a:rPr lang="en-US" sz="2000">
                <a:solidFill>
                  <a:srgbClr val="00B050"/>
                </a:solidFill>
              </a:rPr>
              <a:t>device types –</a:t>
            </a:r>
            <a:r>
              <a:rPr lang="en-US" sz="2000"/>
              <a:t> </a:t>
            </a:r>
            <a:r>
              <a:rPr lang="en-US" sz="2000">
                <a:solidFill>
                  <a:srgbClr val="00B050"/>
                </a:solidFill>
              </a:rPr>
              <a:t>time – space </a:t>
            </a:r>
            <a:r>
              <a:rPr lang="en-US" sz="2000"/>
              <a:t>?</a:t>
            </a:r>
          </a:p>
          <a:p>
            <a:pPr defTabSz="914400"/>
            <a:r>
              <a:rPr lang="en-US" sz="2000">
                <a:solidFill>
                  <a:srgbClr val="FF9933"/>
                </a:solidFill>
              </a:rPr>
              <a:t>(II) </a:t>
            </a:r>
            <a:r>
              <a:rPr lang="en-US" sz="2000"/>
              <a:t>What are the </a:t>
            </a:r>
            <a:r>
              <a:rPr lang="en-US" sz="2000">
                <a:solidFill>
                  <a:srgbClr val="FF0000"/>
                </a:solidFill>
              </a:rPr>
              <a:t>correlations</a:t>
            </a:r>
            <a:r>
              <a:rPr lang="en-US" sz="2000"/>
              <a:t> between these features?</a:t>
            </a:r>
          </a:p>
          <a:p>
            <a:pPr defTabSz="914400"/>
            <a:r>
              <a:rPr lang="en-US" sz="2000">
                <a:solidFill>
                  <a:srgbClr val="FF0000"/>
                </a:solidFill>
              </a:rPr>
              <a:t>(III) </a:t>
            </a:r>
            <a:r>
              <a:rPr lang="en-US" sz="2000"/>
              <a:t>Should </a:t>
            </a:r>
            <a:r>
              <a:rPr lang="en-US" sz="2000" b="1">
                <a:solidFill>
                  <a:srgbClr val="FF0000"/>
                </a:solidFill>
              </a:rPr>
              <a:t>new </a:t>
            </a:r>
            <a:r>
              <a:rPr lang="en-US" sz="2400" b="1">
                <a:solidFill>
                  <a:srgbClr val="FF0000"/>
                </a:solidFill>
              </a:rPr>
              <a:t>integrated mobility-traffic</a:t>
            </a:r>
            <a:r>
              <a:rPr lang="en-US" sz="2000" b="1">
                <a:solidFill>
                  <a:srgbClr val="FF0000"/>
                </a:solidFill>
              </a:rPr>
              <a:t> models </a:t>
            </a:r>
            <a:r>
              <a:rPr lang="en-US" sz="2000"/>
              <a:t>be devised to capture the differences? </a:t>
            </a:r>
          </a:p>
          <a:p>
            <a:pPr lvl="2" defTabSz="914400"/>
            <a:r>
              <a:rPr lang="en-US" sz="2000"/>
              <a:t>What is the </a:t>
            </a:r>
            <a:r>
              <a:rPr lang="en-US" sz="2000" b="1"/>
              <a:t>value/utility of integrating mobility and traffic?</a:t>
            </a:r>
            <a:endParaRPr lang="en-US" sz="2000"/>
          </a:p>
          <a:p>
            <a:pPr defTabSz="914400"/>
            <a:endParaRPr lang="en-US" sz="2000"/>
          </a:p>
        </p:txBody>
      </p:sp>
      <p:sp>
        <p:nvSpPr>
          <p:cNvPr id="4" name="Slide Number Placeholder 3"/>
          <p:cNvSpPr>
            <a:spLocks noGrp="1"/>
          </p:cNvSpPr>
          <p:nvPr>
            <p:ph type="sldNum" sz="quarter" idx="11"/>
          </p:nvPr>
        </p:nvSpPr>
        <p:spPr/>
        <p:txBody>
          <a:bodyPr/>
          <a:lstStyle/>
          <a:p>
            <a:fld id="{694FADCD-22F2-4A14-A571-6ACF405E65FD}" type="slidenum">
              <a:rPr lang="en-US" smtClean="0"/>
              <a:t>33</a:t>
            </a:fld>
            <a:endParaRPr lang="en-US" dirty="0"/>
          </a:p>
        </p:txBody>
      </p:sp>
      <p:sp>
        <p:nvSpPr>
          <p:cNvPr id="14" name="Text Placeholder 4">
            <a:extLst>
              <a:ext uri="{FF2B5EF4-FFF2-40B4-BE49-F238E27FC236}">
                <a16:creationId xmlns:a16="http://schemas.microsoft.com/office/drawing/2014/main" id="{D3BF0A84-40DB-4F66-AFC4-B125F0A7EDB0}"/>
              </a:ext>
            </a:extLst>
          </p:cNvPr>
          <p:cNvSpPr>
            <a:spLocks noGrp="1"/>
          </p:cNvSpPr>
          <p:nvPr>
            <p:ph type="body" idx="1"/>
          </p:nvPr>
        </p:nvSpPr>
        <p:spPr>
          <a:xfrm>
            <a:off x="289955" y="932637"/>
            <a:ext cx="8225396" cy="515163"/>
          </a:xfrm>
        </p:spPr>
        <p:txBody>
          <a:bodyPr/>
          <a:lstStyle/>
          <a:p>
            <a:r>
              <a:rPr lang="en-US" sz="2800" dirty="0"/>
              <a:t>Goals</a:t>
            </a:r>
          </a:p>
        </p:txBody>
      </p:sp>
      <p:sp>
        <p:nvSpPr>
          <p:cNvPr id="5" name="Rectangle 4">
            <a:extLst>
              <a:ext uri="{FF2B5EF4-FFF2-40B4-BE49-F238E27FC236}">
                <a16:creationId xmlns:a16="http://schemas.microsoft.com/office/drawing/2014/main" id="{640FCB42-40C9-4944-B406-C857015592E2}"/>
              </a:ext>
            </a:extLst>
          </p:cNvPr>
          <p:cNvSpPr/>
          <p:nvPr/>
        </p:nvSpPr>
        <p:spPr>
          <a:xfrm>
            <a:off x="289957" y="1581458"/>
            <a:ext cx="8225394" cy="1444772"/>
          </a:xfrm>
          <a:prstGeom prst="rect">
            <a:avLst/>
          </a:prstGeom>
          <a:solidFill>
            <a:schemeClr val="bg1">
              <a:lumMod val="50000"/>
              <a:alpha val="65000"/>
            </a:schemeClr>
          </a:solidFill>
          <a:effectLst>
            <a:glow rad="228600">
              <a:schemeClr val="accent6">
                <a:satMod val="175000"/>
                <a:alpha val="40000"/>
              </a:schemeClr>
            </a:glow>
            <a:innerShdw blurRad="50800" dist="25400" dir="13500000">
              <a:srgbClr val="FFFFFF"/>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1923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34</a:t>
            </a:fld>
            <a:endParaRPr lang="en-US" dirty="0"/>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2231573" y="1169950"/>
            <a:ext cx="4988378" cy="3754189"/>
          </a:xfrm>
          <a:prstGeom prst="rect">
            <a:avLst/>
          </a:prstGeom>
        </p:spPr>
      </p:pic>
      <p:sp>
        <p:nvSpPr>
          <p:cNvPr id="16" name="Rectangle 15">
            <a:extLst>
              <a:ext uri="{FF2B5EF4-FFF2-40B4-BE49-F238E27FC236}">
                <a16:creationId xmlns:a16="http://schemas.microsoft.com/office/drawing/2014/main" id="{08575D0F-BA68-4BA7-AA1B-4313F59D3DAC}"/>
              </a:ext>
            </a:extLst>
          </p:cNvPr>
          <p:cNvSpPr/>
          <p:nvPr/>
        </p:nvSpPr>
        <p:spPr>
          <a:xfrm>
            <a:off x="3598510" y="708278"/>
            <a:ext cx="2127505" cy="369332"/>
          </a:xfrm>
          <a:prstGeom prst="rect">
            <a:avLst/>
          </a:prstGeom>
        </p:spPr>
        <p:txBody>
          <a:bodyPr wrap="none">
            <a:spAutoFit/>
          </a:bodyPr>
          <a:lstStyle/>
          <a:p>
            <a:pPr algn="ctr"/>
            <a:r>
              <a:rPr lang="en-US" i="1" dirty="0">
                <a:solidFill>
                  <a:srgbClr val="FF0000"/>
                </a:solidFill>
                <a:latin typeface="Times New Roman"/>
                <a:cs typeface="Times New Roman"/>
              </a:rPr>
              <a:t>FLAMeS</a:t>
            </a:r>
            <a:r>
              <a:rPr lang="en-US" i="1" dirty="0">
                <a:latin typeface="Times New Roman"/>
                <a:cs typeface="Times New Roman"/>
              </a:rPr>
              <a:t> </a:t>
            </a:r>
            <a:r>
              <a:rPr lang="en-US" dirty="0">
                <a:latin typeface="Times New Roman"/>
                <a:cs typeface="Times New Roman"/>
              </a:rPr>
              <a:t>Framework</a:t>
            </a:r>
          </a:p>
        </p:txBody>
      </p:sp>
      <p:sp>
        <p:nvSpPr>
          <p:cNvPr id="6" name="Rectangle 5">
            <a:extLst>
              <a:ext uri="{FF2B5EF4-FFF2-40B4-BE49-F238E27FC236}">
                <a16:creationId xmlns:a16="http://schemas.microsoft.com/office/drawing/2014/main" id="{4318A877-0154-44AF-B38E-3796F95327B9}"/>
              </a:ext>
            </a:extLst>
          </p:cNvPr>
          <p:cNvSpPr/>
          <p:nvPr/>
        </p:nvSpPr>
        <p:spPr>
          <a:xfrm>
            <a:off x="2247322" y="1169951"/>
            <a:ext cx="4988378" cy="1691014"/>
          </a:xfrm>
          <a:prstGeom prst="rect">
            <a:avLst/>
          </a:prstGeom>
          <a:solidFill>
            <a:schemeClr val="bg1">
              <a:lumMod val="50000"/>
              <a:alpha val="65000"/>
            </a:schemeClr>
          </a:solidFill>
          <a:effectLst>
            <a:glow rad="228600">
              <a:schemeClr val="accent6">
                <a:satMod val="175000"/>
                <a:alpha val="40000"/>
              </a:schemeClr>
            </a:glow>
            <a:innerShdw blurRad="50800" dist="25400" dir="13500000">
              <a:srgbClr val="FFFFFF"/>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DB0FA0F-A7FC-4B58-AEDC-A9E337BFADF3}"/>
              </a:ext>
            </a:extLst>
          </p:cNvPr>
          <p:cNvSpPr/>
          <p:nvPr/>
        </p:nvSpPr>
        <p:spPr>
          <a:xfrm>
            <a:off x="2247322" y="2860965"/>
            <a:ext cx="2324678" cy="1191490"/>
          </a:xfrm>
          <a:prstGeom prst="rect">
            <a:avLst/>
          </a:prstGeom>
          <a:solidFill>
            <a:schemeClr val="bg1">
              <a:lumMod val="50000"/>
              <a:alpha val="65000"/>
            </a:schemeClr>
          </a:solidFill>
          <a:effectLst>
            <a:glow rad="228600">
              <a:schemeClr val="accent6">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FECF680-0FEE-4657-9C2F-BD88193233E5}"/>
              </a:ext>
            </a:extLst>
          </p:cNvPr>
          <p:cNvSpPr/>
          <p:nvPr/>
        </p:nvSpPr>
        <p:spPr>
          <a:xfrm>
            <a:off x="2400093" y="1983748"/>
            <a:ext cx="4682836"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a:solidFill>
                  <a:srgbClr val="FF0000"/>
                </a:solidFill>
              </a:rPr>
              <a:t>Goal III)</a:t>
            </a:r>
            <a:r>
              <a:rPr lang="en-US" sz="1600" dirty="0">
                <a:solidFill>
                  <a:srgbClr val="FF9933"/>
                </a:solidFill>
              </a:rPr>
              <a:t> </a:t>
            </a:r>
            <a:r>
              <a:rPr lang="en-US" sz="1600" dirty="0">
                <a:solidFill>
                  <a:srgbClr val="00529B"/>
                </a:solidFill>
              </a:rPr>
              <a:t>Should new models be devised?</a:t>
            </a:r>
            <a:r>
              <a:rPr lang="en-US" sz="1600" dirty="0">
                <a:solidFill>
                  <a:srgbClr val="FF9933"/>
                </a:solidFill>
              </a:rPr>
              <a:t> </a:t>
            </a:r>
            <a:r>
              <a:rPr lang="en-US" sz="1600" dirty="0">
                <a:solidFill>
                  <a:srgbClr val="00529B"/>
                </a:solidFill>
              </a:rPr>
              <a:t>What is the </a:t>
            </a:r>
            <a:r>
              <a:rPr lang="en-US" sz="1600" b="1" dirty="0">
                <a:solidFill>
                  <a:srgbClr val="00529B"/>
                </a:solidFill>
              </a:rPr>
              <a:t>value  and utility</a:t>
            </a:r>
            <a:r>
              <a:rPr lang="en-US" sz="1600" dirty="0">
                <a:solidFill>
                  <a:srgbClr val="00529B"/>
                </a:solidFill>
              </a:rPr>
              <a:t> of an integrated model?</a:t>
            </a:r>
          </a:p>
          <a:p>
            <a:pPr algn="just"/>
            <a:endParaRPr lang="en-US" sz="1600" dirty="0">
              <a:solidFill>
                <a:srgbClr val="00529B"/>
              </a:solidFill>
            </a:endParaRPr>
          </a:p>
        </p:txBody>
      </p:sp>
    </p:spTree>
    <p:extLst>
      <p:ext uri="{BB962C8B-B14F-4D97-AF65-F5344CB8AC3E}">
        <p14:creationId xmlns:p14="http://schemas.microsoft.com/office/powerpoint/2010/main" val="2638881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INTEGRATED MOBILITY-TRAFFIC ANALYSIS</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35</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6" y="1658543"/>
            <a:ext cx="8854044" cy="310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dirty="0"/>
              <a:t>Why?</a:t>
            </a:r>
          </a:p>
          <a:p>
            <a:pPr lvl="1" defTabSz="914400"/>
            <a:r>
              <a:rPr lang="en-US" dirty="0"/>
              <a:t>Mobility, Network usage, and device type </a:t>
            </a:r>
            <a:r>
              <a:rPr lang="en-US" b="1" dirty="0"/>
              <a:t>characterize different aspects of human behavior</a:t>
            </a:r>
            <a:r>
              <a:rPr lang="en-US" dirty="0"/>
              <a:t>.</a:t>
            </a:r>
          </a:p>
          <a:p>
            <a:pPr lvl="1" defTabSz="914400"/>
            <a:r>
              <a:rPr lang="en-US" dirty="0"/>
              <a:t>They are usually </a:t>
            </a:r>
            <a:r>
              <a:rPr lang="en-US" b="1" dirty="0"/>
              <a:t>studied independently</a:t>
            </a:r>
            <a:r>
              <a:rPr lang="en-US" dirty="0"/>
              <a:t>, but they are </a:t>
            </a:r>
            <a:r>
              <a:rPr lang="en-US" b="1" dirty="0"/>
              <a:t>correlated</a:t>
            </a:r>
            <a:r>
              <a:rPr lang="en-US" dirty="0"/>
              <a:t>.</a:t>
            </a:r>
          </a:p>
          <a:p>
            <a:pPr lvl="1" defTabSz="914400"/>
            <a:r>
              <a:rPr lang="en-US" dirty="0"/>
              <a:t>Need to </a:t>
            </a:r>
            <a:r>
              <a:rPr lang="en-US" b="1" dirty="0"/>
              <a:t>quantify</a:t>
            </a:r>
            <a:r>
              <a:rPr lang="en-US" dirty="0"/>
              <a:t> and </a:t>
            </a:r>
            <a:r>
              <a:rPr lang="en-US" b="1" dirty="0"/>
              <a:t>model</a:t>
            </a:r>
            <a:r>
              <a:rPr lang="en-US" dirty="0"/>
              <a:t> </a:t>
            </a:r>
            <a:r>
              <a:rPr lang="en-US" b="1" dirty="0"/>
              <a:t>relationships</a:t>
            </a:r>
            <a:r>
              <a:rPr lang="en-US" dirty="0"/>
              <a:t> among these features.</a:t>
            </a:r>
          </a:p>
          <a:p>
            <a:pPr defTabSz="914400"/>
            <a:r>
              <a:rPr lang="en-US" dirty="0"/>
              <a:t>How?</a:t>
            </a:r>
          </a:p>
          <a:p>
            <a:pPr lvl="1" defTabSz="914400"/>
            <a:r>
              <a:rPr lang="en-US" dirty="0"/>
              <a:t>Feature engineering</a:t>
            </a:r>
          </a:p>
          <a:p>
            <a:pPr lvl="1" defTabSz="914400"/>
            <a:r>
              <a:rPr lang="en-US" b="1" dirty="0"/>
              <a:t>Statistical</a:t>
            </a:r>
            <a:r>
              <a:rPr lang="en-US" dirty="0"/>
              <a:t> distribution fitting and </a:t>
            </a:r>
            <a:r>
              <a:rPr lang="en-US" b="1" dirty="0"/>
              <a:t>machine learning</a:t>
            </a:r>
          </a:p>
          <a:p>
            <a:pPr defTabSz="914400"/>
            <a:endParaRPr lang="en-US" dirty="0"/>
          </a:p>
        </p:txBody>
      </p:sp>
    </p:spTree>
    <p:extLst>
      <p:ext uri="{BB962C8B-B14F-4D97-AF65-F5344CB8AC3E}">
        <p14:creationId xmlns:p14="http://schemas.microsoft.com/office/powerpoint/2010/main" val="42776450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INTEGRATED MOBILITY-TRAFFIC ANALYSIS</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36</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6" y="1658543"/>
            <a:ext cx="8680861" cy="310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2400">
                <a:solidFill>
                  <a:srgbClr val="FF4A21"/>
                </a:solidFill>
              </a:rPr>
              <a:t>Feature engineering</a:t>
            </a:r>
          </a:p>
          <a:p>
            <a:pPr lvl="1" defTabSz="914400"/>
            <a:r>
              <a:rPr lang="en-US" sz="2000"/>
              <a:t>Mobility</a:t>
            </a:r>
          </a:p>
          <a:p>
            <a:pPr lvl="1" defTabSz="914400"/>
            <a:r>
              <a:rPr lang="en-US" sz="2000"/>
              <a:t>Traffic</a:t>
            </a:r>
          </a:p>
          <a:p>
            <a:pPr lvl="1" defTabSz="914400"/>
            <a:r>
              <a:rPr lang="en-US" sz="2000"/>
              <a:t>Cross-dimension</a:t>
            </a:r>
          </a:p>
          <a:p>
            <a:pPr defTabSz="914400"/>
            <a:r>
              <a:rPr lang="en-US" sz="2400"/>
              <a:t>Modeling insights</a:t>
            </a:r>
          </a:p>
          <a:p>
            <a:pPr defTabSz="914400"/>
            <a:endParaRPr lang="en-US" sz="2400"/>
          </a:p>
        </p:txBody>
      </p:sp>
    </p:spTree>
    <p:extLst>
      <p:ext uri="{BB962C8B-B14F-4D97-AF65-F5344CB8AC3E}">
        <p14:creationId xmlns:p14="http://schemas.microsoft.com/office/powerpoint/2010/main" val="1336871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Feature engineering : Mobility</a:t>
            </a:r>
          </a:p>
        </p:txBody>
      </p:sp>
      <p:sp>
        <p:nvSpPr>
          <p:cNvPr id="4" name="Slide Number Placeholder 3"/>
          <p:cNvSpPr>
            <a:spLocks noGrp="1"/>
          </p:cNvSpPr>
          <p:nvPr>
            <p:ph type="sldNum" sz="quarter" idx="10"/>
          </p:nvPr>
        </p:nvSpPr>
        <p:spPr/>
        <p:txBody>
          <a:bodyPr/>
          <a:lstStyle/>
          <a:p>
            <a:fld id="{694FADCD-22F2-4A14-A571-6ACF405E65FD}" type="slidenum">
              <a:rPr lang="en-US" smtClean="0"/>
              <a:t>37</a:t>
            </a:fld>
            <a:endParaRPr lang="en-US" dirty="0"/>
          </a:p>
        </p:txBody>
      </p:sp>
      <p:pic>
        <p:nvPicPr>
          <p:cNvPr id="6" name="Picture 5">
            <a:extLst>
              <a:ext uri="{FF2B5EF4-FFF2-40B4-BE49-F238E27FC236}">
                <a16:creationId xmlns:a16="http://schemas.microsoft.com/office/drawing/2014/main" id="{5D9F461D-CB95-4868-93EF-A82D6C16575C}"/>
              </a:ext>
            </a:extLst>
          </p:cNvPr>
          <p:cNvPicPr>
            <a:picLocks noChangeAspect="1"/>
          </p:cNvPicPr>
          <p:nvPr/>
        </p:nvPicPr>
        <p:blipFill>
          <a:blip r:embed="rId3"/>
          <a:stretch>
            <a:fillRect/>
          </a:stretch>
        </p:blipFill>
        <p:spPr>
          <a:xfrm>
            <a:off x="4567455" y="1319876"/>
            <a:ext cx="3988800" cy="3296993"/>
          </a:xfrm>
          <a:prstGeom prst="rect">
            <a:avLst/>
          </a:prstGeom>
        </p:spPr>
      </p:pic>
      <p:sp>
        <p:nvSpPr>
          <p:cNvPr id="8" name="Content Placeholder 1">
            <a:extLst>
              <a:ext uri="{FF2B5EF4-FFF2-40B4-BE49-F238E27FC236}">
                <a16:creationId xmlns:a16="http://schemas.microsoft.com/office/drawing/2014/main" id="{4768B44F-464F-485C-904B-AF93B3DF84FD}"/>
              </a:ext>
            </a:extLst>
          </p:cNvPr>
          <p:cNvSpPr txBox="1">
            <a:spLocks/>
          </p:cNvSpPr>
          <p:nvPr/>
        </p:nvSpPr>
        <p:spPr bwMode="auto">
          <a:xfrm>
            <a:off x="158668" y="1644028"/>
            <a:ext cx="4189789" cy="3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t>Correlation-based feature selection (CFS)</a:t>
            </a:r>
          </a:p>
          <a:p>
            <a:pPr defTabSz="914400"/>
            <a:r>
              <a:rPr lang="en-US"/>
              <a:t>Selected features are:</a:t>
            </a:r>
          </a:p>
          <a:p>
            <a:pPr lvl="1" defTabSz="914400"/>
            <a:r>
              <a:rPr lang="en-US"/>
              <a:t>DLT: Delta time between network associations</a:t>
            </a:r>
          </a:p>
          <a:p>
            <a:pPr lvl="1" defTabSz="914400"/>
            <a:r>
              <a:rPr lang="en-US"/>
              <a:t>DIA: Diameter of mobility</a:t>
            </a:r>
          </a:p>
          <a:p>
            <a:pPr lvl="1" defTabSz="914400"/>
            <a:r>
              <a:rPr lang="en-US"/>
              <a:t>TJM: Total (sum) jumps</a:t>
            </a:r>
          </a:p>
          <a:p>
            <a:pPr lvl="1" defTabSz="914400"/>
            <a:r>
              <a:rPr lang="en-US"/>
              <a:t>PDT: Delta time at preferred bldg.</a:t>
            </a:r>
          </a:p>
          <a:p>
            <a:pPr lvl="1" defTabSz="914400"/>
            <a:r>
              <a:rPr lang="en-US"/>
              <a:t>APC: Unique AP count</a:t>
            </a:r>
          </a:p>
        </p:txBody>
      </p:sp>
      <p:sp>
        <p:nvSpPr>
          <p:cNvPr id="7" name="TextBox 6">
            <a:extLst>
              <a:ext uri="{FF2B5EF4-FFF2-40B4-BE49-F238E27FC236}">
                <a16:creationId xmlns:a16="http://schemas.microsoft.com/office/drawing/2014/main" id="{FF4DB650-72CB-43D3-814F-637D16B5B01C}"/>
              </a:ext>
            </a:extLst>
          </p:cNvPr>
          <p:cNvSpPr txBox="1"/>
          <p:nvPr/>
        </p:nvSpPr>
        <p:spPr>
          <a:xfrm>
            <a:off x="4463551" y="4556820"/>
            <a:ext cx="4152380" cy="369332"/>
          </a:xfrm>
          <a:prstGeom prst="rect">
            <a:avLst/>
          </a:prstGeom>
          <a:noFill/>
        </p:spPr>
        <p:txBody>
          <a:bodyPr wrap="square" rtlCol="0">
            <a:spAutoFit/>
          </a:bodyPr>
          <a:lstStyle/>
          <a:p>
            <a:r>
              <a:rPr lang="en-US" dirty="0">
                <a:solidFill>
                  <a:srgbClr val="00529B"/>
                </a:solidFill>
              </a:rPr>
              <a:t>Correlation plot of mobility features*</a:t>
            </a:r>
          </a:p>
        </p:txBody>
      </p:sp>
      <p:sp>
        <p:nvSpPr>
          <p:cNvPr id="2" name="Oval 1">
            <a:extLst>
              <a:ext uri="{FF2B5EF4-FFF2-40B4-BE49-F238E27FC236}">
                <a16:creationId xmlns:a16="http://schemas.microsoft.com/office/drawing/2014/main" id="{B8B1C2D1-4A78-4C52-BD16-CCC4457E3B40}"/>
              </a:ext>
            </a:extLst>
          </p:cNvPr>
          <p:cNvSpPr/>
          <p:nvPr/>
        </p:nvSpPr>
        <p:spPr>
          <a:xfrm rot="2465476">
            <a:off x="5523892" y="1199520"/>
            <a:ext cx="3224292" cy="2091973"/>
          </a:xfrm>
          <a:prstGeom prst="ellipse">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5" name="TextBox 4">
            <a:extLst>
              <a:ext uri="{FF2B5EF4-FFF2-40B4-BE49-F238E27FC236}">
                <a16:creationId xmlns:a16="http://schemas.microsoft.com/office/drawing/2014/main" id="{FC8735BB-B55E-40D7-A929-712D66BABF7E}"/>
              </a:ext>
            </a:extLst>
          </p:cNvPr>
          <p:cNvSpPr txBox="1"/>
          <p:nvPr/>
        </p:nvSpPr>
        <p:spPr>
          <a:xfrm>
            <a:off x="6341754" y="593086"/>
            <a:ext cx="1406236" cy="369332"/>
          </a:xfrm>
          <a:prstGeom prst="rect">
            <a:avLst/>
          </a:prstGeom>
          <a:noFill/>
        </p:spPr>
        <p:txBody>
          <a:bodyPr wrap="square" rtlCol="0">
            <a:spAutoFit/>
          </a:bodyPr>
          <a:lstStyle/>
          <a:p>
            <a:r>
              <a:rPr lang="en-US" dirty="0">
                <a:solidFill>
                  <a:srgbClr val="00529B"/>
                </a:solidFill>
              </a:rPr>
              <a:t>Weekday</a:t>
            </a:r>
          </a:p>
        </p:txBody>
      </p:sp>
      <p:sp>
        <p:nvSpPr>
          <p:cNvPr id="9" name="Oval 8">
            <a:extLst>
              <a:ext uri="{FF2B5EF4-FFF2-40B4-BE49-F238E27FC236}">
                <a16:creationId xmlns:a16="http://schemas.microsoft.com/office/drawing/2014/main" id="{B92F879F-AA30-4C27-A40F-549DC5BFF48E}"/>
              </a:ext>
            </a:extLst>
          </p:cNvPr>
          <p:cNvSpPr/>
          <p:nvPr/>
        </p:nvSpPr>
        <p:spPr>
          <a:xfrm rot="2465476">
            <a:off x="4123396" y="2340446"/>
            <a:ext cx="3308072" cy="2091973"/>
          </a:xfrm>
          <a:prstGeom prst="ellipse">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0" name="TextBox 9">
            <a:extLst>
              <a:ext uri="{FF2B5EF4-FFF2-40B4-BE49-F238E27FC236}">
                <a16:creationId xmlns:a16="http://schemas.microsoft.com/office/drawing/2014/main" id="{3A1445F5-76D8-4BB1-8394-1F3A385F6784}"/>
              </a:ext>
            </a:extLst>
          </p:cNvPr>
          <p:cNvSpPr txBox="1"/>
          <p:nvPr/>
        </p:nvSpPr>
        <p:spPr>
          <a:xfrm>
            <a:off x="3326716" y="2105436"/>
            <a:ext cx="1406236" cy="369332"/>
          </a:xfrm>
          <a:prstGeom prst="rect">
            <a:avLst/>
          </a:prstGeom>
          <a:noFill/>
        </p:spPr>
        <p:txBody>
          <a:bodyPr wrap="square" rtlCol="0">
            <a:spAutoFit/>
          </a:bodyPr>
          <a:lstStyle/>
          <a:p>
            <a:r>
              <a:rPr lang="en-US" dirty="0">
                <a:solidFill>
                  <a:srgbClr val="00529B"/>
                </a:solidFill>
              </a:rPr>
              <a:t>Weekend</a:t>
            </a:r>
          </a:p>
        </p:txBody>
      </p:sp>
      <p:cxnSp>
        <p:nvCxnSpPr>
          <p:cNvPr id="11" name="Connector: Elbow 10">
            <a:extLst>
              <a:ext uri="{FF2B5EF4-FFF2-40B4-BE49-F238E27FC236}">
                <a16:creationId xmlns:a16="http://schemas.microsoft.com/office/drawing/2014/main" id="{747602E0-6D78-4E86-9D34-393B6C1138A8}"/>
              </a:ext>
            </a:extLst>
          </p:cNvPr>
          <p:cNvCxnSpPr>
            <a:cxnSpLocks/>
          </p:cNvCxnSpPr>
          <p:nvPr/>
        </p:nvCxnSpPr>
        <p:spPr>
          <a:xfrm rot="10800000" flipV="1">
            <a:off x="6017122" y="1167702"/>
            <a:ext cx="405316" cy="192678"/>
          </a:xfrm>
          <a:prstGeom prst="bentConnector3">
            <a:avLst>
              <a:gd name="adj1" fmla="val 99938"/>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D8EDCBF-701D-4CC0-953B-CC2DE8D15859}"/>
              </a:ext>
            </a:extLst>
          </p:cNvPr>
          <p:cNvSpPr txBox="1"/>
          <p:nvPr/>
        </p:nvSpPr>
        <p:spPr>
          <a:xfrm>
            <a:off x="6341754" y="1030980"/>
            <a:ext cx="976746" cy="276999"/>
          </a:xfrm>
          <a:prstGeom prst="rect">
            <a:avLst/>
          </a:prstGeom>
          <a:noFill/>
        </p:spPr>
        <p:txBody>
          <a:bodyPr wrap="square" rtlCol="0">
            <a:spAutoFit/>
          </a:bodyPr>
          <a:lstStyle/>
          <a:p>
            <a:r>
              <a:rPr lang="en-US" sz="1200" dirty="0">
                <a:solidFill>
                  <a:srgbClr val="00529B"/>
                </a:solidFill>
              </a:rPr>
              <a:t>Cello</a:t>
            </a:r>
          </a:p>
        </p:txBody>
      </p:sp>
      <p:cxnSp>
        <p:nvCxnSpPr>
          <p:cNvPr id="13" name="Connector: Elbow 12">
            <a:extLst>
              <a:ext uri="{FF2B5EF4-FFF2-40B4-BE49-F238E27FC236}">
                <a16:creationId xmlns:a16="http://schemas.microsoft.com/office/drawing/2014/main" id="{ABD8F383-ABB5-4417-BEC3-4D6665FBFA8E}"/>
              </a:ext>
            </a:extLst>
          </p:cNvPr>
          <p:cNvCxnSpPr>
            <a:cxnSpLocks/>
          </p:cNvCxnSpPr>
          <p:nvPr/>
        </p:nvCxnSpPr>
        <p:spPr>
          <a:xfrm>
            <a:off x="5331337" y="1167702"/>
            <a:ext cx="406021" cy="192678"/>
          </a:xfrm>
          <a:prstGeom prst="bentConnector3">
            <a:avLst>
              <a:gd name="adj1" fmla="val 99478"/>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6282AC0-B78D-4BB2-BAC6-8D1FDCEB1299}"/>
              </a:ext>
            </a:extLst>
          </p:cNvPr>
          <p:cNvSpPr txBox="1"/>
          <p:nvPr/>
        </p:nvSpPr>
        <p:spPr>
          <a:xfrm>
            <a:off x="4881386" y="1015296"/>
            <a:ext cx="594633" cy="276999"/>
          </a:xfrm>
          <a:prstGeom prst="rect">
            <a:avLst/>
          </a:prstGeom>
          <a:noFill/>
        </p:spPr>
        <p:txBody>
          <a:bodyPr wrap="square" rtlCol="0">
            <a:spAutoFit/>
          </a:bodyPr>
          <a:lstStyle/>
          <a:p>
            <a:r>
              <a:rPr lang="en-US" sz="1200" dirty="0">
                <a:solidFill>
                  <a:srgbClr val="00529B"/>
                </a:solidFill>
              </a:rPr>
              <a:t>Flute</a:t>
            </a:r>
          </a:p>
        </p:txBody>
      </p:sp>
      <p:sp>
        <p:nvSpPr>
          <p:cNvPr id="15" name="TextBox 14">
            <a:extLst>
              <a:ext uri="{FF2B5EF4-FFF2-40B4-BE49-F238E27FC236}">
                <a16:creationId xmlns:a16="http://schemas.microsoft.com/office/drawing/2014/main" id="{316C834D-071B-415C-BA50-7FF9B26C8EA1}"/>
              </a:ext>
            </a:extLst>
          </p:cNvPr>
          <p:cNvSpPr txBox="1"/>
          <p:nvPr/>
        </p:nvSpPr>
        <p:spPr>
          <a:xfrm>
            <a:off x="7862170" y="1143500"/>
            <a:ext cx="976746" cy="276999"/>
          </a:xfrm>
          <a:prstGeom prst="rect">
            <a:avLst/>
          </a:prstGeom>
          <a:noFill/>
        </p:spPr>
        <p:txBody>
          <a:bodyPr wrap="square" rtlCol="0">
            <a:spAutoFit/>
          </a:bodyPr>
          <a:lstStyle/>
          <a:p>
            <a:r>
              <a:rPr lang="en-US" sz="1200" dirty="0">
                <a:solidFill>
                  <a:srgbClr val="00529B"/>
                </a:solidFill>
              </a:rPr>
              <a:t>Weekday</a:t>
            </a:r>
          </a:p>
        </p:txBody>
      </p:sp>
      <p:sp>
        <p:nvSpPr>
          <p:cNvPr id="16" name="TextBox 15">
            <a:extLst>
              <a:ext uri="{FF2B5EF4-FFF2-40B4-BE49-F238E27FC236}">
                <a16:creationId xmlns:a16="http://schemas.microsoft.com/office/drawing/2014/main" id="{FF45E2D1-67CD-4421-9B5D-9C52619786DB}"/>
              </a:ext>
            </a:extLst>
          </p:cNvPr>
          <p:cNvSpPr txBox="1"/>
          <p:nvPr/>
        </p:nvSpPr>
        <p:spPr>
          <a:xfrm>
            <a:off x="4164455" y="4222837"/>
            <a:ext cx="976746" cy="276999"/>
          </a:xfrm>
          <a:prstGeom prst="rect">
            <a:avLst/>
          </a:prstGeom>
          <a:noFill/>
        </p:spPr>
        <p:txBody>
          <a:bodyPr wrap="square" rtlCol="0">
            <a:spAutoFit/>
          </a:bodyPr>
          <a:lstStyle/>
          <a:p>
            <a:r>
              <a:rPr lang="en-US" sz="1200" dirty="0">
                <a:solidFill>
                  <a:srgbClr val="00529B"/>
                </a:solidFill>
              </a:rPr>
              <a:t>Weekend</a:t>
            </a:r>
          </a:p>
        </p:txBody>
      </p:sp>
      <p:sp>
        <p:nvSpPr>
          <p:cNvPr id="18" name="Oval 17">
            <a:extLst>
              <a:ext uri="{FF2B5EF4-FFF2-40B4-BE49-F238E27FC236}">
                <a16:creationId xmlns:a16="http://schemas.microsoft.com/office/drawing/2014/main" id="{812E6D07-D96F-498C-9A97-D5C46A513068}"/>
              </a:ext>
            </a:extLst>
          </p:cNvPr>
          <p:cNvSpPr/>
          <p:nvPr/>
        </p:nvSpPr>
        <p:spPr>
          <a:xfrm>
            <a:off x="5532120" y="3781081"/>
            <a:ext cx="647700" cy="369332"/>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5A85EB3-611C-46CA-AA9F-4C6860243A62}"/>
              </a:ext>
            </a:extLst>
          </p:cNvPr>
          <p:cNvSpPr/>
          <p:nvPr/>
        </p:nvSpPr>
        <p:spPr>
          <a:xfrm>
            <a:off x="7318500" y="2029832"/>
            <a:ext cx="647700" cy="369332"/>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0B052280-904A-4799-BF6C-007B30A2B852}"/>
              </a:ext>
            </a:extLst>
          </p:cNvPr>
          <p:cNvCxnSpPr>
            <a:cxnSpLocks/>
            <a:endCxn id="18" idx="7"/>
          </p:cNvCxnSpPr>
          <p:nvPr/>
        </p:nvCxnSpPr>
        <p:spPr>
          <a:xfrm flipH="1">
            <a:off x="6084967" y="2399164"/>
            <a:ext cx="1443594" cy="143600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9980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22" presetClass="exit" presetSubtype="4" fill="hold" grpId="1" nodeType="withEffect">
                                  <p:stCondLst>
                                    <p:cond delay="0"/>
                                  </p:stCondLst>
                                  <p:childTnLst>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p:bldP spid="5" grpId="1"/>
      <p:bldP spid="9" grpId="0" animBg="1"/>
      <p:bldP spid="9" grpId="1" animBg="1"/>
      <p:bldP spid="10" grpId="0"/>
      <p:bldP spid="10" grpId="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609599"/>
            <a:ext cx="8225394" cy="574727"/>
          </a:xfrm>
        </p:spPr>
        <p:txBody>
          <a:bodyPr/>
          <a:lstStyle/>
          <a:p>
            <a:r>
              <a:rPr lang="en-US" sz="2400" dirty="0"/>
              <a:t>Feature engineering : Traffic</a:t>
            </a:r>
          </a:p>
        </p:txBody>
      </p:sp>
      <p:sp>
        <p:nvSpPr>
          <p:cNvPr id="4" name="Slide Number Placeholder 3"/>
          <p:cNvSpPr>
            <a:spLocks noGrp="1"/>
          </p:cNvSpPr>
          <p:nvPr>
            <p:ph type="sldNum" sz="quarter" idx="10"/>
          </p:nvPr>
        </p:nvSpPr>
        <p:spPr/>
        <p:txBody>
          <a:bodyPr/>
          <a:lstStyle/>
          <a:p>
            <a:fld id="{694FADCD-22F2-4A14-A571-6ACF405E65FD}" type="slidenum">
              <a:rPr lang="en-US" smtClean="0"/>
              <a:t>38</a:t>
            </a:fld>
            <a:endParaRPr lang="en-US" dirty="0"/>
          </a:p>
        </p:txBody>
      </p:sp>
      <p:sp>
        <p:nvSpPr>
          <p:cNvPr id="8" name="Content Placeholder 1">
            <a:extLst>
              <a:ext uri="{FF2B5EF4-FFF2-40B4-BE49-F238E27FC236}">
                <a16:creationId xmlns:a16="http://schemas.microsoft.com/office/drawing/2014/main" id="{4768B44F-464F-485C-904B-AF93B3DF84FD}"/>
              </a:ext>
            </a:extLst>
          </p:cNvPr>
          <p:cNvSpPr txBox="1">
            <a:spLocks/>
          </p:cNvSpPr>
          <p:nvPr/>
        </p:nvSpPr>
        <p:spPr bwMode="auto">
          <a:xfrm>
            <a:off x="173182" y="1181218"/>
            <a:ext cx="4279323" cy="386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800" dirty="0"/>
              <a:t>Selected features are:</a:t>
            </a:r>
          </a:p>
          <a:p>
            <a:pPr lvl="1" defTabSz="914400"/>
            <a:r>
              <a:rPr lang="en-US" sz="1600" dirty="0"/>
              <a:t>TBY: Total flow bytes</a:t>
            </a:r>
          </a:p>
          <a:p>
            <a:pPr lvl="1" defTabSz="914400"/>
            <a:r>
              <a:rPr lang="en-US" sz="1600" dirty="0"/>
              <a:t>ABY: Avg. flow bytes</a:t>
            </a:r>
          </a:p>
          <a:p>
            <a:pPr lvl="1" defTabSz="914400"/>
            <a:r>
              <a:rPr lang="en-US" sz="1600" dirty="0"/>
              <a:t>SBY: Std. flow bytes</a:t>
            </a:r>
          </a:p>
          <a:p>
            <a:pPr lvl="1" defTabSz="914400"/>
            <a:r>
              <a:rPr lang="en-US" sz="1600" dirty="0"/>
              <a:t>TAT: Total active time</a:t>
            </a:r>
          </a:p>
          <a:p>
            <a:pPr lvl="1" defTabSz="914400"/>
            <a:r>
              <a:rPr lang="en-US" sz="1600" dirty="0"/>
              <a:t>AAT: Avg. active time</a:t>
            </a:r>
          </a:p>
          <a:p>
            <a:pPr lvl="1" defTabSz="914400"/>
            <a:r>
              <a:rPr lang="en-US" sz="1600" dirty="0"/>
              <a:t>TFC: Total flow count</a:t>
            </a:r>
          </a:p>
          <a:p>
            <a:pPr lvl="1" defTabSz="914400"/>
            <a:r>
              <a:rPr lang="en-US" sz="1600" dirty="0"/>
              <a:t>SFC: Std. flow count</a:t>
            </a:r>
          </a:p>
          <a:p>
            <a:pPr lvl="1" defTabSz="914400"/>
            <a:r>
              <a:rPr lang="en-US" sz="1600" dirty="0"/>
              <a:t>RUB: ratio of UDP bytes to total</a:t>
            </a:r>
          </a:p>
          <a:p>
            <a:pPr lvl="1" defTabSz="914400"/>
            <a:r>
              <a:rPr lang="en-US" sz="1600" dirty="0"/>
              <a:t>RUF: ratio of UDP flows to total</a:t>
            </a:r>
          </a:p>
          <a:p>
            <a:pPr lvl="1" defTabSz="914400"/>
            <a:r>
              <a:rPr lang="en-US" sz="1600" dirty="0"/>
              <a:t>AIT: Avg. IAT</a:t>
            </a:r>
          </a:p>
          <a:p>
            <a:pPr lvl="1" defTabSz="914400"/>
            <a:r>
              <a:rPr lang="en-US" sz="1600" dirty="0"/>
              <a:t>SIT: Std. IAT</a:t>
            </a:r>
          </a:p>
        </p:txBody>
      </p:sp>
      <p:sp>
        <p:nvSpPr>
          <p:cNvPr id="7" name="TextBox 6">
            <a:extLst>
              <a:ext uri="{FF2B5EF4-FFF2-40B4-BE49-F238E27FC236}">
                <a16:creationId xmlns:a16="http://schemas.microsoft.com/office/drawing/2014/main" id="{FF4DB650-72CB-43D3-814F-637D16B5B01C}"/>
              </a:ext>
            </a:extLst>
          </p:cNvPr>
          <p:cNvSpPr txBox="1"/>
          <p:nvPr/>
        </p:nvSpPr>
        <p:spPr>
          <a:xfrm>
            <a:off x="4878535" y="4721061"/>
            <a:ext cx="3484418" cy="369332"/>
          </a:xfrm>
          <a:prstGeom prst="rect">
            <a:avLst/>
          </a:prstGeom>
          <a:noFill/>
        </p:spPr>
        <p:txBody>
          <a:bodyPr wrap="square" rtlCol="0">
            <a:spAutoFit/>
          </a:bodyPr>
          <a:lstStyle/>
          <a:p>
            <a:r>
              <a:rPr lang="en-US" dirty="0"/>
              <a:t>Correlation plot of features*</a:t>
            </a:r>
          </a:p>
        </p:txBody>
      </p:sp>
      <p:pic>
        <p:nvPicPr>
          <p:cNvPr id="5" name="Picture 4" descr="A screenshot of a cell phone&#10;&#10;Description generated with high confidence">
            <a:extLst>
              <a:ext uri="{FF2B5EF4-FFF2-40B4-BE49-F238E27FC236}">
                <a16:creationId xmlns:a16="http://schemas.microsoft.com/office/drawing/2014/main" id="{841FF003-C587-460E-A860-B68D0C6BBB5F}"/>
              </a:ext>
            </a:extLst>
          </p:cNvPr>
          <p:cNvPicPr>
            <a:picLocks noChangeAspect="1"/>
          </p:cNvPicPr>
          <p:nvPr/>
        </p:nvPicPr>
        <p:blipFill>
          <a:blip r:embed="rId3"/>
          <a:stretch>
            <a:fillRect/>
          </a:stretch>
        </p:blipFill>
        <p:spPr>
          <a:xfrm>
            <a:off x="4452506" y="1019055"/>
            <a:ext cx="4179620" cy="3780591"/>
          </a:xfrm>
          <a:prstGeom prst="rect">
            <a:avLst/>
          </a:prstGeom>
        </p:spPr>
      </p:pic>
      <p:sp>
        <p:nvSpPr>
          <p:cNvPr id="2" name="TextBox 1">
            <a:extLst>
              <a:ext uri="{FF2B5EF4-FFF2-40B4-BE49-F238E27FC236}">
                <a16:creationId xmlns:a16="http://schemas.microsoft.com/office/drawing/2014/main" id="{90966FEC-8754-487F-879F-4149972610F2}"/>
              </a:ext>
            </a:extLst>
          </p:cNvPr>
          <p:cNvSpPr txBox="1"/>
          <p:nvPr/>
        </p:nvSpPr>
        <p:spPr>
          <a:xfrm>
            <a:off x="8063345" y="868548"/>
            <a:ext cx="976746" cy="276999"/>
          </a:xfrm>
          <a:prstGeom prst="rect">
            <a:avLst/>
          </a:prstGeom>
          <a:noFill/>
        </p:spPr>
        <p:txBody>
          <a:bodyPr wrap="square" rtlCol="0">
            <a:spAutoFit/>
          </a:bodyPr>
          <a:lstStyle/>
          <a:p>
            <a:r>
              <a:rPr lang="en-US" sz="1200" dirty="0">
                <a:solidFill>
                  <a:srgbClr val="00529B"/>
                </a:solidFill>
              </a:rPr>
              <a:t>Weekday</a:t>
            </a:r>
          </a:p>
        </p:txBody>
      </p:sp>
      <p:sp>
        <p:nvSpPr>
          <p:cNvPr id="9" name="TextBox 8">
            <a:extLst>
              <a:ext uri="{FF2B5EF4-FFF2-40B4-BE49-F238E27FC236}">
                <a16:creationId xmlns:a16="http://schemas.microsoft.com/office/drawing/2014/main" id="{3ABB5FA8-33EE-4017-BDE5-8695FD615A32}"/>
              </a:ext>
            </a:extLst>
          </p:cNvPr>
          <p:cNvSpPr txBox="1"/>
          <p:nvPr/>
        </p:nvSpPr>
        <p:spPr>
          <a:xfrm>
            <a:off x="3878285" y="4533901"/>
            <a:ext cx="976746" cy="276999"/>
          </a:xfrm>
          <a:prstGeom prst="rect">
            <a:avLst/>
          </a:prstGeom>
          <a:noFill/>
        </p:spPr>
        <p:txBody>
          <a:bodyPr wrap="square" rtlCol="0">
            <a:spAutoFit/>
          </a:bodyPr>
          <a:lstStyle/>
          <a:p>
            <a:r>
              <a:rPr lang="en-US" sz="1200" dirty="0">
                <a:solidFill>
                  <a:srgbClr val="00529B"/>
                </a:solidFill>
              </a:rPr>
              <a:t>Weekend</a:t>
            </a:r>
          </a:p>
        </p:txBody>
      </p:sp>
      <p:sp>
        <p:nvSpPr>
          <p:cNvPr id="6" name="Oval 5">
            <a:extLst>
              <a:ext uri="{FF2B5EF4-FFF2-40B4-BE49-F238E27FC236}">
                <a16:creationId xmlns:a16="http://schemas.microsoft.com/office/drawing/2014/main" id="{4D7F2E72-F44E-48C1-981C-6612F260BE70}"/>
              </a:ext>
            </a:extLst>
          </p:cNvPr>
          <p:cNvSpPr/>
          <p:nvPr/>
        </p:nvSpPr>
        <p:spPr>
          <a:xfrm>
            <a:off x="4641271" y="3934691"/>
            <a:ext cx="2244437" cy="369332"/>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0" name="Oval 9">
            <a:extLst>
              <a:ext uri="{FF2B5EF4-FFF2-40B4-BE49-F238E27FC236}">
                <a16:creationId xmlns:a16="http://schemas.microsoft.com/office/drawing/2014/main" id="{3C6E64B8-1119-481C-875C-391EFA8F3B6B}"/>
              </a:ext>
            </a:extLst>
          </p:cNvPr>
          <p:cNvSpPr/>
          <p:nvPr/>
        </p:nvSpPr>
        <p:spPr>
          <a:xfrm rot="18527933">
            <a:off x="5804599" y="2470098"/>
            <a:ext cx="858982" cy="441512"/>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26C01C07-FF16-45D6-A56D-3569338414EB}"/>
              </a:ext>
            </a:extLst>
          </p:cNvPr>
          <p:cNvCxnSpPr/>
          <p:nvPr/>
        </p:nvCxnSpPr>
        <p:spPr>
          <a:xfrm>
            <a:off x="3997036" y="2978727"/>
            <a:ext cx="1898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30A4502-0B9B-40E3-93E7-826F3AE66AA9}"/>
              </a:ext>
            </a:extLst>
          </p:cNvPr>
          <p:cNvSpPr txBox="1"/>
          <p:nvPr/>
        </p:nvSpPr>
        <p:spPr>
          <a:xfrm>
            <a:off x="2847109" y="2576844"/>
            <a:ext cx="1385455" cy="600164"/>
          </a:xfrm>
          <a:prstGeom prst="rect">
            <a:avLst/>
          </a:prstGeom>
          <a:noFill/>
        </p:spPr>
        <p:txBody>
          <a:bodyPr wrap="square" rtlCol="0" anchor="t">
            <a:spAutoFit/>
          </a:bodyPr>
          <a:lstStyle/>
          <a:p>
            <a:r>
              <a:rPr lang="en-US" sz="1100" dirty="0">
                <a:solidFill>
                  <a:srgbClr val="FF0000"/>
                </a:solidFill>
              </a:rPr>
              <a:t>On weekends, Lower for Cellos, Higher for Flutes</a:t>
            </a:r>
          </a:p>
        </p:txBody>
      </p:sp>
      <p:cxnSp>
        <p:nvCxnSpPr>
          <p:cNvPr id="17" name="Connector: Elbow 16">
            <a:extLst>
              <a:ext uri="{FF2B5EF4-FFF2-40B4-BE49-F238E27FC236}">
                <a16:creationId xmlns:a16="http://schemas.microsoft.com/office/drawing/2014/main" id="{F3797F0E-361B-4941-9117-1E5A9700DC01}"/>
              </a:ext>
            </a:extLst>
          </p:cNvPr>
          <p:cNvCxnSpPr>
            <a:cxnSpLocks/>
          </p:cNvCxnSpPr>
          <p:nvPr/>
        </p:nvCxnSpPr>
        <p:spPr>
          <a:xfrm rot="10800000" flipV="1">
            <a:off x="6454872" y="861032"/>
            <a:ext cx="387926" cy="179574"/>
          </a:xfrm>
          <a:prstGeom prst="bentConnector3">
            <a:avLst>
              <a:gd name="adj1" fmla="val 100199"/>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842A102-7247-4625-AD13-6AE012F5AE9C}"/>
              </a:ext>
            </a:extLst>
          </p:cNvPr>
          <p:cNvSpPr txBox="1"/>
          <p:nvPr/>
        </p:nvSpPr>
        <p:spPr>
          <a:xfrm>
            <a:off x="6782172" y="717311"/>
            <a:ext cx="976746" cy="276999"/>
          </a:xfrm>
          <a:prstGeom prst="rect">
            <a:avLst/>
          </a:prstGeom>
          <a:noFill/>
        </p:spPr>
        <p:txBody>
          <a:bodyPr wrap="square" rtlCol="0">
            <a:spAutoFit/>
          </a:bodyPr>
          <a:lstStyle/>
          <a:p>
            <a:r>
              <a:rPr lang="en-US" sz="1200" dirty="0">
                <a:solidFill>
                  <a:srgbClr val="00529B"/>
                </a:solidFill>
              </a:rPr>
              <a:t>Cello</a:t>
            </a:r>
          </a:p>
        </p:txBody>
      </p:sp>
      <p:cxnSp>
        <p:nvCxnSpPr>
          <p:cNvPr id="25" name="Connector: Elbow 24">
            <a:extLst>
              <a:ext uri="{FF2B5EF4-FFF2-40B4-BE49-F238E27FC236}">
                <a16:creationId xmlns:a16="http://schemas.microsoft.com/office/drawing/2014/main" id="{A1560DCF-39EA-4212-B1F4-38382A6E1E0C}"/>
              </a:ext>
            </a:extLst>
          </p:cNvPr>
          <p:cNvCxnSpPr>
            <a:cxnSpLocks/>
          </p:cNvCxnSpPr>
          <p:nvPr/>
        </p:nvCxnSpPr>
        <p:spPr>
          <a:xfrm>
            <a:off x="5756755" y="862091"/>
            <a:ext cx="550553" cy="178824"/>
          </a:xfrm>
          <a:prstGeom prst="bentConnector3">
            <a:avLst>
              <a:gd name="adj1" fmla="val 99770"/>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F6019F5-3E04-48DA-993E-3E7984AB811B}"/>
              </a:ext>
            </a:extLst>
          </p:cNvPr>
          <p:cNvSpPr txBox="1"/>
          <p:nvPr/>
        </p:nvSpPr>
        <p:spPr>
          <a:xfrm>
            <a:off x="5297140" y="696644"/>
            <a:ext cx="976746" cy="276999"/>
          </a:xfrm>
          <a:prstGeom prst="rect">
            <a:avLst/>
          </a:prstGeom>
          <a:noFill/>
        </p:spPr>
        <p:txBody>
          <a:bodyPr wrap="square" rtlCol="0">
            <a:spAutoFit/>
          </a:bodyPr>
          <a:lstStyle/>
          <a:p>
            <a:r>
              <a:rPr lang="en-US" sz="1200" dirty="0">
                <a:solidFill>
                  <a:srgbClr val="00529B"/>
                </a:solidFill>
              </a:rPr>
              <a:t>Flute</a:t>
            </a:r>
          </a:p>
        </p:txBody>
      </p:sp>
      <p:sp>
        <p:nvSpPr>
          <p:cNvPr id="33" name="Oval 32">
            <a:extLst>
              <a:ext uri="{FF2B5EF4-FFF2-40B4-BE49-F238E27FC236}">
                <a16:creationId xmlns:a16="http://schemas.microsoft.com/office/drawing/2014/main" id="{30EDA8FA-35E7-4ECB-941B-C63C421070C8}"/>
              </a:ext>
            </a:extLst>
          </p:cNvPr>
          <p:cNvSpPr/>
          <p:nvPr/>
        </p:nvSpPr>
        <p:spPr>
          <a:xfrm rot="18527933">
            <a:off x="6755749" y="3416193"/>
            <a:ext cx="858982" cy="441512"/>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A2763AD4-5800-479F-8269-F40E4414941A}"/>
              </a:ext>
            </a:extLst>
          </p:cNvPr>
          <p:cNvCxnSpPr>
            <a:cxnSpLocks/>
          </p:cNvCxnSpPr>
          <p:nvPr/>
        </p:nvCxnSpPr>
        <p:spPr>
          <a:xfrm>
            <a:off x="4127679" y="3612524"/>
            <a:ext cx="27580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D46B60E9-F733-4F3E-B1E8-F869F6B7CC77}"/>
              </a:ext>
            </a:extLst>
          </p:cNvPr>
          <p:cNvSpPr txBox="1"/>
          <p:nvPr/>
        </p:nvSpPr>
        <p:spPr>
          <a:xfrm>
            <a:off x="3351813" y="3380611"/>
            <a:ext cx="1385455" cy="430887"/>
          </a:xfrm>
          <a:prstGeom prst="rect">
            <a:avLst/>
          </a:prstGeom>
          <a:noFill/>
        </p:spPr>
        <p:txBody>
          <a:bodyPr wrap="square" rtlCol="0" anchor="t">
            <a:spAutoFit/>
          </a:bodyPr>
          <a:lstStyle/>
          <a:p>
            <a:r>
              <a:rPr lang="en-US" sz="1100" dirty="0">
                <a:solidFill>
                  <a:srgbClr val="FF0000"/>
                </a:solidFill>
              </a:rPr>
              <a:t>Higher on weekends</a:t>
            </a:r>
          </a:p>
        </p:txBody>
      </p:sp>
    </p:spTree>
    <p:extLst>
      <p:ext uri="{BB962C8B-B14F-4D97-AF65-F5344CB8AC3E}">
        <p14:creationId xmlns:p14="http://schemas.microsoft.com/office/powerpoint/2010/main" val="1428874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p:bldP spid="33" grpId="0" animBg="1"/>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6-02 at 3.57.33 PM.png"/>
          <p:cNvPicPr>
            <a:picLocks noChangeAspect="1"/>
          </p:cNvPicPr>
          <p:nvPr/>
        </p:nvPicPr>
        <p:blipFill>
          <a:blip r:embed="rId3"/>
          <a:stretch>
            <a:fillRect/>
          </a:stretch>
        </p:blipFill>
        <p:spPr>
          <a:xfrm>
            <a:off x="1143000" y="1236997"/>
            <a:ext cx="6858000" cy="3195962"/>
          </a:xfrm>
          <a:prstGeom prst="rect">
            <a:avLst/>
          </a:prstGeom>
        </p:spPr>
      </p:pic>
      <p:sp>
        <p:nvSpPr>
          <p:cNvPr id="3" name="TextBox 2"/>
          <p:cNvSpPr txBox="1"/>
          <p:nvPr/>
        </p:nvSpPr>
        <p:spPr>
          <a:xfrm>
            <a:off x="1459438" y="4605652"/>
            <a:ext cx="6858000" cy="584775"/>
          </a:xfrm>
          <a:prstGeom prst="rect">
            <a:avLst/>
          </a:prstGeom>
          <a:noFill/>
        </p:spPr>
        <p:txBody>
          <a:bodyPr wrap="square" rtlCol="0">
            <a:spAutoFit/>
          </a:bodyPr>
          <a:lstStyle/>
          <a:p>
            <a:r>
              <a:rPr lang="en-US" sz="1600" dirty="0">
                <a:latin typeface="Times New Roman"/>
                <a:cs typeface="Times New Roman"/>
              </a:rPr>
              <a:t>Correlation of mobility vs. traffic on weekdays (top) vs. weekends (bottom) for flutes (left) and cellos (right).</a:t>
            </a:r>
          </a:p>
        </p:txBody>
      </p:sp>
      <p:sp>
        <p:nvSpPr>
          <p:cNvPr id="5" name="TextBox 4"/>
          <p:cNvSpPr txBox="1"/>
          <p:nvPr/>
        </p:nvSpPr>
        <p:spPr>
          <a:xfrm>
            <a:off x="1481198" y="903639"/>
            <a:ext cx="2964439" cy="369332"/>
          </a:xfrm>
          <a:prstGeom prst="rect">
            <a:avLst/>
          </a:prstGeom>
          <a:noFill/>
        </p:spPr>
        <p:txBody>
          <a:bodyPr wrap="square" rtlCol="0">
            <a:spAutoFit/>
          </a:bodyPr>
          <a:lstStyle/>
          <a:p>
            <a:pPr algn="ctr"/>
            <a:r>
              <a:rPr lang="en-US" b="1" dirty="0">
                <a:latin typeface="Times New Roman"/>
                <a:cs typeface="Times New Roman"/>
              </a:rPr>
              <a:t>Flute - Weekday</a:t>
            </a:r>
          </a:p>
        </p:txBody>
      </p:sp>
      <p:sp>
        <p:nvSpPr>
          <p:cNvPr id="6" name="TextBox 5"/>
          <p:cNvSpPr txBox="1"/>
          <p:nvPr/>
        </p:nvSpPr>
        <p:spPr>
          <a:xfrm>
            <a:off x="1512333" y="4335978"/>
            <a:ext cx="2931881" cy="369332"/>
          </a:xfrm>
          <a:prstGeom prst="rect">
            <a:avLst/>
          </a:prstGeom>
          <a:noFill/>
        </p:spPr>
        <p:txBody>
          <a:bodyPr wrap="square" rtlCol="0">
            <a:spAutoFit/>
          </a:bodyPr>
          <a:lstStyle/>
          <a:p>
            <a:pPr algn="ctr"/>
            <a:r>
              <a:rPr lang="en-US" b="1" dirty="0">
                <a:latin typeface="Times New Roman"/>
                <a:cs typeface="Times New Roman"/>
              </a:rPr>
              <a:t>Flute - Weekend</a:t>
            </a:r>
          </a:p>
        </p:txBody>
      </p:sp>
      <p:sp>
        <p:nvSpPr>
          <p:cNvPr id="7" name="TextBox 6"/>
          <p:cNvSpPr txBox="1"/>
          <p:nvPr/>
        </p:nvSpPr>
        <p:spPr>
          <a:xfrm>
            <a:off x="4572000" y="959998"/>
            <a:ext cx="2931881" cy="369332"/>
          </a:xfrm>
          <a:prstGeom prst="rect">
            <a:avLst/>
          </a:prstGeom>
          <a:noFill/>
        </p:spPr>
        <p:txBody>
          <a:bodyPr wrap="square" rtlCol="0">
            <a:spAutoFit/>
          </a:bodyPr>
          <a:lstStyle/>
          <a:p>
            <a:pPr algn="ctr"/>
            <a:r>
              <a:rPr lang="en-US" b="1" dirty="0">
                <a:latin typeface="Times New Roman"/>
                <a:cs typeface="Times New Roman"/>
              </a:rPr>
              <a:t>Cello - Weekday</a:t>
            </a:r>
          </a:p>
        </p:txBody>
      </p:sp>
      <p:sp>
        <p:nvSpPr>
          <p:cNvPr id="8" name="TextBox 7"/>
          <p:cNvSpPr txBox="1"/>
          <p:nvPr/>
        </p:nvSpPr>
        <p:spPr>
          <a:xfrm>
            <a:off x="4572000" y="4322121"/>
            <a:ext cx="2931881" cy="369332"/>
          </a:xfrm>
          <a:prstGeom prst="rect">
            <a:avLst/>
          </a:prstGeom>
          <a:noFill/>
        </p:spPr>
        <p:txBody>
          <a:bodyPr wrap="square" rtlCol="0">
            <a:spAutoFit/>
          </a:bodyPr>
          <a:lstStyle/>
          <a:p>
            <a:pPr algn="ctr"/>
            <a:r>
              <a:rPr lang="en-US" b="1" dirty="0">
                <a:latin typeface="Times New Roman"/>
                <a:cs typeface="Times New Roman"/>
              </a:rPr>
              <a:t>Cello - Weekend</a:t>
            </a:r>
          </a:p>
        </p:txBody>
      </p:sp>
      <p:sp>
        <p:nvSpPr>
          <p:cNvPr id="9" name="TextBox 8"/>
          <p:cNvSpPr txBox="1"/>
          <p:nvPr/>
        </p:nvSpPr>
        <p:spPr>
          <a:xfrm>
            <a:off x="0" y="4069158"/>
            <a:ext cx="813556" cy="369332"/>
          </a:xfrm>
          <a:prstGeom prst="rect">
            <a:avLst/>
          </a:prstGeom>
          <a:noFill/>
        </p:spPr>
        <p:txBody>
          <a:bodyPr wrap="none" rtlCol="0">
            <a:spAutoFit/>
          </a:bodyPr>
          <a:lstStyle/>
          <a:p>
            <a:r>
              <a:rPr lang="en-US" dirty="0">
                <a:solidFill>
                  <a:srgbClr val="00529B"/>
                </a:solidFill>
                <a:latin typeface="Times New Roman"/>
                <a:cs typeface="Times New Roman"/>
              </a:rPr>
              <a:t>Traffic</a:t>
            </a:r>
          </a:p>
        </p:txBody>
      </p:sp>
      <p:sp>
        <p:nvSpPr>
          <p:cNvPr id="16" name="TextBox 15"/>
          <p:cNvSpPr txBox="1"/>
          <p:nvPr/>
        </p:nvSpPr>
        <p:spPr>
          <a:xfrm>
            <a:off x="-36854" y="1843285"/>
            <a:ext cx="992579" cy="369332"/>
          </a:xfrm>
          <a:prstGeom prst="rect">
            <a:avLst/>
          </a:prstGeom>
          <a:noFill/>
        </p:spPr>
        <p:txBody>
          <a:bodyPr wrap="none" rtlCol="0">
            <a:spAutoFit/>
          </a:bodyPr>
          <a:lstStyle/>
          <a:p>
            <a:r>
              <a:rPr lang="en-US" dirty="0">
                <a:solidFill>
                  <a:srgbClr val="00529B"/>
                </a:solidFill>
                <a:latin typeface="Times New Roman"/>
                <a:cs typeface="Times New Roman"/>
              </a:rPr>
              <a:t>Mobility</a:t>
            </a:r>
          </a:p>
        </p:txBody>
      </p:sp>
      <p:sp>
        <p:nvSpPr>
          <p:cNvPr id="12" name="Oval 11"/>
          <p:cNvSpPr/>
          <p:nvPr/>
        </p:nvSpPr>
        <p:spPr>
          <a:xfrm>
            <a:off x="5314950" y="232062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2228850" y="232062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2228850" y="380652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314950" y="380652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5829300" y="123477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2743200" y="1234778"/>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2">
            <a:extLst>
              <a:ext uri="{FF2B5EF4-FFF2-40B4-BE49-F238E27FC236}">
                <a16:creationId xmlns:a16="http://schemas.microsoft.com/office/drawing/2014/main" id="{A15B900D-067A-47D4-8520-3AE882646333}"/>
              </a:ext>
            </a:extLst>
          </p:cNvPr>
          <p:cNvSpPr txBox="1">
            <a:spLocks/>
          </p:cNvSpPr>
          <p:nvPr/>
        </p:nvSpPr>
        <p:spPr>
          <a:xfrm>
            <a:off x="289957" y="539730"/>
            <a:ext cx="8225394" cy="574727"/>
          </a:xfrm>
          <a:prstGeom prst="rect">
            <a:avLst/>
          </a:prstGeom>
        </p:spPr>
        <p:txBody>
          <a:bodyPr/>
          <a:lstStyle>
            <a:lvl1pPr algn="l" rtl="0" eaLnBrk="0" fontAlgn="base" hangingPunct="0">
              <a:spcBef>
                <a:spcPct val="0"/>
              </a:spcBef>
              <a:spcAft>
                <a:spcPct val="0"/>
              </a:spcAft>
              <a:defRPr sz="3600" b="0" kern="1200">
                <a:solidFill>
                  <a:schemeClr val="accent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2400" dirty="0"/>
              <a:t>Feature engineering : Cross-dimension</a:t>
            </a:r>
          </a:p>
        </p:txBody>
      </p:sp>
      <p:sp>
        <p:nvSpPr>
          <p:cNvPr id="4" name="Slide Number Placeholder 3">
            <a:extLst>
              <a:ext uri="{FF2B5EF4-FFF2-40B4-BE49-F238E27FC236}">
                <a16:creationId xmlns:a16="http://schemas.microsoft.com/office/drawing/2014/main" id="{DACD7730-C9B5-4D4E-88B9-53203A32D965}"/>
              </a:ext>
            </a:extLst>
          </p:cNvPr>
          <p:cNvSpPr>
            <a:spLocks noGrp="1"/>
          </p:cNvSpPr>
          <p:nvPr>
            <p:ph type="sldNum" sz="quarter" idx="12"/>
          </p:nvPr>
        </p:nvSpPr>
        <p:spPr/>
        <p:txBody>
          <a:bodyPr/>
          <a:lstStyle/>
          <a:p>
            <a:fld id="{697111F4-4D00-6348-9A0D-A09E7A0863DE}" type="slidenum">
              <a:rPr lang="en-US" smtClean="0"/>
              <a:pPr/>
              <a:t>39</a:t>
            </a:fld>
            <a:endParaRPr lang="en-US" dirty="0"/>
          </a:p>
        </p:txBody>
      </p:sp>
      <p:sp>
        <p:nvSpPr>
          <p:cNvPr id="10" name="Left Brace 9">
            <a:extLst>
              <a:ext uri="{FF2B5EF4-FFF2-40B4-BE49-F238E27FC236}">
                <a16:creationId xmlns:a16="http://schemas.microsoft.com/office/drawing/2014/main" id="{C232ED1F-459E-49DD-A93B-2BBCA6D3FA73}"/>
              </a:ext>
            </a:extLst>
          </p:cNvPr>
          <p:cNvSpPr/>
          <p:nvPr/>
        </p:nvSpPr>
        <p:spPr>
          <a:xfrm>
            <a:off x="890094" y="1406228"/>
            <a:ext cx="273687" cy="1257300"/>
          </a:xfrm>
          <a:prstGeom prst="leftBrace">
            <a:avLst>
              <a:gd name="adj1" fmla="val 11484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94772E05-769E-4E9C-BB27-BEC9292B6ED3}"/>
              </a:ext>
            </a:extLst>
          </p:cNvPr>
          <p:cNvCxnSpPr>
            <a:stCxn id="9" idx="3"/>
          </p:cNvCxnSpPr>
          <p:nvPr/>
        </p:nvCxnSpPr>
        <p:spPr>
          <a:xfrm flipV="1">
            <a:off x="813556" y="4246418"/>
            <a:ext cx="601737" cy="740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6B9E9ED0-B721-49B1-A65D-427FB16BAE43}"/>
              </a:ext>
            </a:extLst>
          </p:cNvPr>
          <p:cNvCxnSpPr/>
          <p:nvPr/>
        </p:nvCxnSpPr>
        <p:spPr>
          <a:xfrm>
            <a:off x="2571750" y="3442855"/>
            <a:ext cx="2743200"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1" name="Oval 30">
            <a:extLst>
              <a:ext uri="{FF2B5EF4-FFF2-40B4-BE49-F238E27FC236}">
                <a16:creationId xmlns:a16="http://schemas.microsoft.com/office/drawing/2014/main" id="{A60F5991-F86A-4B48-8E6A-80D970274458}"/>
              </a:ext>
            </a:extLst>
          </p:cNvPr>
          <p:cNvSpPr/>
          <p:nvPr/>
        </p:nvSpPr>
        <p:spPr>
          <a:xfrm>
            <a:off x="5314950" y="3281792"/>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29F1B7B-B363-4EBE-90E2-8896238CC380}"/>
              </a:ext>
            </a:extLst>
          </p:cNvPr>
          <p:cNvSpPr/>
          <p:nvPr/>
        </p:nvSpPr>
        <p:spPr>
          <a:xfrm>
            <a:off x="2228850" y="3290935"/>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48D67958-4B79-468C-8182-AC0DDF624F69}"/>
              </a:ext>
            </a:extLst>
          </p:cNvPr>
          <p:cNvCxnSpPr>
            <a:cxnSpLocks/>
          </p:cNvCxnSpPr>
          <p:nvPr/>
        </p:nvCxnSpPr>
        <p:spPr>
          <a:xfrm>
            <a:off x="5486400" y="1843285"/>
            <a:ext cx="0" cy="1226398"/>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7" name="Oval 36">
            <a:extLst>
              <a:ext uri="{FF2B5EF4-FFF2-40B4-BE49-F238E27FC236}">
                <a16:creationId xmlns:a16="http://schemas.microsoft.com/office/drawing/2014/main" id="{015EF0B2-0740-46A6-A7C0-31C63F519871}"/>
              </a:ext>
            </a:extLst>
          </p:cNvPr>
          <p:cNvSpPr/>
          <p:nvPr/>
        </p:nvSpPr>
        <p:spPr>
          <a:xfrm>
            <a:off x="5314950" y="3009037"/>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2924ACA2-7656-4DE6-B9B0-06468E0B709D}"/>
              </a:ext>
            </a:extLst>
          </p:cNvPr>
          <p:cNvSpPr/>
          <p:nvPr/>
        </p:nvSpPr>
        <p:spPr>
          <a:xfrm>
            <a:off x="5321678" y="1534725"/>
            <a:ext cx="342900" cy="342900"/>
          </a:xfrm>
          <a:prstGeom prst="ellipse">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6436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bg2"/>
                                      </p:to>
                                    </p:animClr>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bg2"/>
                                      </p:to>
                                    </p:animClr>
                                  </p:sub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heel(1)">
                                      <p:cBhvr>
                                        <p:cTn id="30"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bg2"/>
                                      </p:to>
                                    </p:animClr>
                                  </p:subTnLst>
                                </p:cTn>
                              </p:par>
                              <p:par>
                                <p:cTn id="31" presetID="21" presetClass="entr" presetSubtype="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heel(1)">
                                      <p:cBhvr>
                                        <p:cTn id="33"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bg2"/>
                                      </p:to>
                                    </p:animClr>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bg2"/>
                                      </p:to>
                                    </p:animClr>
                                  </p:subTnLst>
                                </p:cTn>
                              </p:par>
                              <p:par>
                                <p:cTn id="42" presetID="21" presetClass="entr" presetSubtype="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heel(1)">
                                      <p:cBhvr>
                                        <p:cTn id="44"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31" grpId="0" animBg="1"/>
      <p:bldP spid="33"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
          </p:nvPr>
        </p:nvSpPr>
        <p:spPr>
          <a:xfrm>
            <a:off x="289956" y="1581458"/>
            <a:ext cx="8225396" cy="3170591"/>
          </a:xfrm>
        </p:spPr>
        <p:txBody>
          <a:bodyPr>
            <a:normAutofit/>
          </a:bodyPr>
          <a:lstStyle/>
          <a:p>
            <a:r>
              <a:rPr lang="en-US" sz="2000" dirty="0">
                <a:solidFill>
                  <a:srgbClr val="00B050"/>
                </a:solidFill>
              </a:rPr>
              <a:t>(I) </a:t>
            </a:r>
            <a:r>
              <a:rPr lang="en-US" sz="2000" dirty="0"/>
              <a:t>How different are </a:t>
            </a:r>
            <a:r>
              <a:rPr lang="en-US" sz="2000" b="1" dirty="0"/>
              <a:t>mobility and traffic features </a:t>
            </a:r>
            <a:r>
              <a:rPr lang="en-US" sz="2000" dirty="0"/>
              <a:t>across:</a:t>
            </a:r>
          </a:p>
          <a:p>
            <a:pPr lvl="2"/>
            <a:r>
              <a:rPr lang="en-US" sz="2000" dirty="0">
                <a:solidFill>
                  <a:srgbClr val="00B050"/>
                </a:solidFill>
              </a:rPr>
              <a:t>device types –</a:t>
            </a:r>
            <a:r>
              <a:rPr lang="en-US" sz="2000" dirty="0"/>
              <a:t> </a:t>
            </a:r>
            <a:r>
              <a:rPr lang="en-US" sz="2000" dirty="0">
                <a:solidFill>
                  <a:srgbClr val="00B050"/>
                </a:solidFill>
              </a:rPr>
              <a:t>time – space </a:t>
            </a:r>
            <a:r>
              <a:rPr lang="en-US" sz="2000" dirty="0"/>
              <a:t>?</a:t>
            </a:r>
          </a:p>
          <a:p>
            <a:r>
              <a:rPr lang="en-US" sz="2000" dirty="0">
                <a:solidFill>
                  <a:srgbClr val="FF9933"/>
                </a:solidFill>
              </a:rPr>
              <a:t>(II) </a:t>
            </a:r>
            <a:r>
              <a:rPr lang="en-US" sz="2000" dirty="0"/>
              <a:t>What are the </a:t>
            </a:r>
            <a:r>
              <a:rPr lang="en-US" sz="2000" dirty="0">
                <a:solidFill>
                  <a:srgbClr val="FF0000"/>
                </a:solidFill>
              </a:rPr>
              <a:t>correlations</a:t>
            </a:r>
            <a:r>
              <a:rPr lang="en-US" sz="2000" dirty="0"/>
              <a:t> between these features?</a:t>
            </a:r>
          </a:p>
          <a:p>
            <a:r>
              <a:rPr lang="en-US" sz="2000" dirty="0">
                <a:solidFill>
                  <a:srgbClr val="FF0000"/>
                </a:solidFill>
              </a:rPr>
              <a:t>(III) </a:t>
            </a:r>
            <a:r>
              <a:rPr lang="en-US" sz="2000" dirty="0"/>
              <a:t>Should </a:t>
            </a:r>
            <a:r>
              <a:rPr lang="en-US" sz="2000" b="1" dirty="0">
                <a:solidFill>
                  <a:srgbClr val="FF0000"/>
                </a:solidFill>
              </a:rPr>
              <a:t>new </a:t>
            </a:r>
            <a:r>
              <a:rPr lang="en-US" sz="2400" b="1" dirty="0">
                <a:solidFill>
                  <a:srgbClr val="FF0000"/>
                </a:solidFill>
              </a:rPr>
              <a:t>integrated mobility-traffic</a:t>
            </a:r>
            <a:r>
              <a:rPr lang="en-US" sz="2000" b="1" dirty="0">
                <a:solidFill>
                  <a:srgbClr val="FF0000"/>
                </a:solidFill>
              </a:rPr>
              <a:t> models </a:t>
            </a:r>
            <a:r>
              <a:rPr lang="en-US" sz="2000" dirty="0"/>
              <a:t>be devised to capture the differences? </a:t>
            </a:r>
          </a:p>
          <a:p>
            <a:pPr lvl="2"/>
            <a:r>
              <a:rPr lang="en-US" sz="2000" dirty="0"/>
              <a:t>What is the </a:t>
            </a:r>
            <a:r>
              <a:rPr lang="en-US" sz="2000" b="1" dirty="0"/>
              <a:t>value/utility of integrating mobility and traffic?</a:t>
            </a:r>
            <a:endParaRPr lang="en-US" sz="2000" dirty="0"/>
          </a:p>
          <a:p>
            <a:endParaRPr lang="en-US" sz="2000" dirty="0"/>
          </a:p>
        </p:txBody>
      </p:sp>
      <p:sp>
        <p:nvSpPr>
          <p:cNvPr id="4" name="Slide Number Placeholder 3"/>
          <p:cNvSpPr>
            <a:spLocks noGrp="1"/>
          </p:cNvSpPr>
          <p:nvPr>
            <p:ph type="sldNum" sz="quarter" idx="11"/>
          </p:nvPr>
        </p:nvSpPr>
        <p:spPr/>
        <p:txBody>
          <a:bodyPr/>
          <a:lstStyle/>
          <a:p>
            <a:fld id="{694FADCD-22F2-4A14-A571-6ACF405E65FD}" type="slidenum">
              <a:rPr lang="en-US" smtClean="0"/>
              <a:t>4</a:t>
            </a:fld>
            <a:endParaRPr lang="en-US" dirty="0"/>
          </a:p>
        </p:txBody>
      </p:sp>
      <p:sp>
        <p:nvSpPr>
          <p:cNvPr id="14" name="Text Placeholder 4">
            <a:extLst>
              <a:ext uri="{FF2B5EF4-FFF2-40B4-BE49-F238E27FC236}">
                <a16:creationId xmlns:a16="http://schemas.microsoft.com/office/drawing/2014/main" id="{D3BF0A84-40DB-4F66-AFC4-B125F0A7EDB0}"/>
              </a:ext>
            </a:extLst>
          </p:cNvPr>
          <p:cNvSpPr>
            <a:spLocks noGrp="1"/>
          </p:cNvSpPr>
          <p:nvPr>
            <p:ph type="body" idx="1"/>
          </p:nvPr>
        </p:nvSpPr>
        <p:spPr>
          <a:xfrm>
            <a:off x="289955" y="932637"/>
            <a:ext cx="8225396" cy="515163"/>
          </a:xfrm>
        </p:spPr>
        <p:txBody>
          <a:bodyPr/>
          <a:lstStyle/>
          <a:p>
            <a:r>
              <a:rPr lang="en-US" sz="2800" dirty="0"/>
              <a:t>Goals</a:t>
            </a:r>
          </a:p>
        </p:txBody>
      </p:sp>
    </p:spTree>
    <p:extLst>
      <p:ext uri="{BB962C8B-B14F-4D97-AF65-F5344CB8AC3E}">
        <p14:creationId xmlns:p14="http://schemas.microsoft.com/office/powerpoint/2010/main" val="8531206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INTEGRATED MOBILITY-TRAFFIC ANALYSIS</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40</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6" y="1658543"/>
            <a:ext cx="8680861" cy="310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solidFill>
                  <a:schemeClr val="bg1">
                    <a:lumMod val="65000"/>
                  </a:schemeClr>
                </a:solidFill>
              </a:rPr>
              <a:t>Feature engineering</a:t>
            </a:r>
          </a:p>
          <a:p>
            <a:pPr lvl="1" defTabSz="914400"/>
            <a:r>
              <a:rPr lang="en-US">
                <a:solidFill>
                  <a:schemeClr val="bg1">
                    <a:lumMod val="65000"/>
                  </a:schemeClr>
                </a:solidFill>
              </a:rPr>
              <a:t>Mobility</a:t>
            </a:r>
          </a:p>
          <a:p>
            <a:pPr lvl="1" defTabSz="914400"/>
            <a:r>
              <a:rPr lang="en-US">
                <a:solidFill>
                  <a:schemeClr val="bg1">
                    <a:lumMod val="65000"/>
                  </a:schemeClr>
                </a:solidFill>
              </a:rPr>
              <a:t>Traffic</a:t>
            </a:r>
          </a:p>
          <a:p>
            <a:pPr lvl="1" defTabSz="914400"/>
            <a:r>
              <a:rPr lang="en-US">
                <a:solidFill>
                  <a:schemeClr val="bg1">
                    <a:lumMod val="65000"/>
                  </a:schemeClr>
                </a:solidFill>
              </a:rPr>
              <a:t>Cross-dimension</a:t>
            </a:r>
          </a:p>
          <a:p>
            <a:pPr defTabSz="914400"/>
            <a:r>
              <a:rPr lang="en-US">
                <a:solidFill>
                  <a:srgbClr val="FF462C"/>
                </a:solidFill>
              </a:rPr>
              <a:t>Modeling insights</a:t>
            </a:r>
          </a:p>
          <a:p>
            <a:pPr lvl="1" defTabSz="914400"/>
            <a:r>
              <a:rPr lang="en-US">
                <a:solidFill>
                  <a:srgbClr val="FF0000"/>
                </a:solidFill>
              </a:rPr>
              <a:t>Goal III)</a:t>
            </a:r>
            <a:r>
              <a:rPr lang="en-US">
                <a:solidFill>
                  <a:srgbClr val="FF9933"/>
                </a:solidFill>
              </a:rPr>
              <a:t> </a:t>
            </a:r>
            <a:r>
              <a:rPr lang="en-US">
                <a:solidFill>
                  <a:srgbClr val="00529B"/>
                </a:solidFill>
              </a:rPr>
              <a:t>What is the </a:t>
            </a:r>
            <a:r>
              <a:rPr lang="en-US" b="1">
                <a:solidFill>
                  <a:srgbClr val="00529B"/>
                </a:solidFill>
              </a:rPr>
              <a:t>value and utility</a:t>
            </a:r>
            <a:r>
              <a:rPr lang="en-US">
                <a:solidFill>
                  <a:srgbClr val="00529B"/>
                </a:solidFill>
              </a:rPr>
              <a:t> of an integrated model?</a:t>
            </a:r>
          </a:p>
          <a:p>
            <a:pPr lvl="1" defTabSz="914400"/>
            <a:r>
              <a:rPr lang="en-US">
                <a:solidFill>
                  <a:srgbClr val="00529B"/>
                </a:solidFill>
              </a:rPr>
              <a:t>Generative modeling</a:t>
            </a:r>
            <a:endParaRPr lang="en-US">
              <a:solidFill>
                <a:srgbClr val="FF462C"/>
              </a:solidFill>
            </a:endParaRPr>
          </a:p>
          <a:p>
            <a:pPr defTabSz="914400"/>
            <a:endParaRPr lang="en-US"/>
          </a:p>
        </p:txBody>
      </p:sp>
    </p:spTree>
    <p:extLst>
      <p:ext uri="{BB962C8B-B14F-4D97-AF65-F5344CB8AC3E}">
        <p14:creationId xmlns:p14="http://schemas.microsoft.com/office/powerpoint/2010/main" val="301891855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AD498-EF69-4D80-911E-F4B79F60EC52}"/>
              </a:ext>
            </a:extLst>
          </p:cNvPr>
          <p:cNvSpPr>
            <a:spLocks noGrp="1"/>
          </p:cNvSpPr>
          <p:nvPr>
            <p:ph type="sldNum" sz="quarter" idx="12"/>
          </p:nvPr>
        </p:nvSpPr>
        <p:spPr/>
        <p:txBody>
          <a:bodyPr/>
          <a:lstStyle/>
          <a:p>
            <a:fld id="{697111F4-4D00-6348-9A0D-A09E7A0863DE}" type="slidenum">
              <a:rPr lang="en-US" smtClean="0"/>
              <a:pPr/>
              <a:t>41</a:t>
            </a:fld>
            <a:endParaRPr lang="en-US"/>
          </a:p>
        </p:txBody>
      </p:sp>
      <p:sp>
        <p:nvSpPr>
          <p:cNvPr id="3" name="Title 2">
            <a:extLst>
              <a:ext uri="{FF2B5EF4-FFF2-40B4-BE49-F238E27FC236}">
                <a16:creationId xmlns:a16="http://schemas.microsoft.com/office/drawing/2014/main" id="{252CEF74-4512-4102-B5BF-B60FE29AE71B}"/>
              </a:ext>
            </a:extLst>
          </p:cNvPr>
          <p:cNvSpPr txBox="1">
            <a:spLocks/>
          </p:cNvSpPr>
          <p:nvPr/>
        </p:nvSpPr>
        <p:spPr>
          <a:xfrm>
            <a:off x="289957" y="749852"/>
            <a:ext cx="8225394" cy="574727"/>
          </a:xfrm>
          <a:prstGeom prst="rect">
            <a:avLst/>
          </a:prstGeom>
        </p:spPr>
        <p:txBody>
          <a:bodyPr/>
          <a:lstStyle>
            <a:lvl1pPr algn="l" rtl="0" eaLnBrk="0" fontAlgn="base" hangingPunct="0">
              <a:spcBef>
                <a:spcPct val="0"/>
              </a:spcBef>
              <a:spcAft>
                <a:spcPct val="0"/>
              </a:spcAft>
              <a:defRPr sz="3600" b="0" kern="1200">
                <a:solidFill>
                  <a:schemeClr val="accent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2400">
                <a:latin typeface="+mj-lt"/>
              </a:rPr>
              <a:t>Modeling Insights</a:t>
            </a:r>
          </a:p>
        </p:txBody>
      </p:sp>
      <p:sp>
        <p:nvSpPr>
          <p:cNvPr id="4" name="Content Placeholder 1">
            <a:extLst>
              <a:ext uri="{FF2B5EF4-FFF2-40B4-BE49-F238E27FC236}">
                <a16:creationId xmlns:a16="http://schemas.microsoft.com/office/drawing/2014/main" id="{9AFBAA4A-BCCC-46FB-9D3B-BC4B09C33A74}"/>
              </a:ext>
            </a:extLst>
          </p:cNvPr>
          <p:cNvSpPr txBox="1">
            <a:spLocks/>
          </p:cNvSpPr>
          <p:nvPr/>
        </p:nvSpPr>
        <p:spPr bwMode="auto">
          <a:xfrm>
            <a:off x="289957" y="2443512"/>
            <a:ext cx="82253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600" dirty="0"/>
              <a:t>Capture mobility and traffic features, while maintaining </a:t>
            </a:r>
            <a:r>
              <a:rPr lang="en-US" sz="1600" b="1" dirty="0"/>
              <a:t>relationships</a:t>
            </a:r>
            <a:r>
              <a:rPr lang="en-US" sz="1600" dirty="0"/>
              <a:t> among them.</a:t>
            </a:r>
          </a:p>
        </p:txBody>
      </p:sp>
      <p:sp>
        <p:nvSpPr>
          <p:cNvPr id="5" name="Rectangle 4">
            <a:extLst>
              <a:ext uri="{FF2B5EF4-FFF2-40B4-BE49-F238E27FC236}">
                <a16:creationId xmlns:a16="http://schemas.microsoft.com/office/drawing/2014/main" id="{44B7C032-3DBD-4462-800B-F043975ACBC9}"/>
              </a:ext>
            </a:extLst>
          </p:cNvPr>
          <p:cNvSpPr/>
          <p:nvPr/>
        </p:nvSpPr>
        <p:spPr>
          <a:xfrm>
            <a:off x="1547257" y="1694207"/>
            <a:ext cx="5777469" cy="338554"/>
          </a:xfrm>
          <a:prstGeom prst="rect">
            <a:avLst/>
          </a:prstGeom>
        </p:spPr>
        <p:style>
          <a:lnRef idx="2">
            <a:schemeClr val="accent1"/>
          </a:lnRef>
          <a:fillRef idx="1">
            <a:schemeClr val="lt1"/>
          </a:fillRef>
          <a:effectRef idx="0">
            <a:schemeClr val="accent1"/>
          </a:effectRef>
          <a:fontRef idx="minor">
            <a:schemeClr val="dk1"/>
          </a:fontRef>
        </p:style>
        <p:txBody>
          <a:bodyPr wrap="square" anchor="t">
            <a:spAutoFit/>
          </a:bodyPr>
          <a:lstStyle/>
          <a:p>
            <a:pPr algn="ctr"/>
            <a:r>
              <a:rPr lang="en-US" sz="1600">
                <a:solidFill>
                  <a:srgbClr val="FF0000"/>
                </a:solidFill>
              </a:rPr>
              <a:t>Goal III) </a:t>
            </a:r>
            <a:r>
              <a:rPr lang="en-US" sz="1600">
                <a:solidFill>
                  <a:srgbClr val="00529B"/>
                </a:solidFill>
              </a:rPr>
              <a:t>What is the </a:t>
            </a:r>
            <a:r>
              <a:rPr lang="en-US" sz="1600" b="1">
                <a:solidFill>
                  <a:srgbClr val="00529B"/>
                </a:solidFill>
              </a:rPr>
              <a:t>value / utility</a:t>
            </a:r>
            <a:r>
              <a:rPr lang="en-US" sz="1600">
                <a:solidFill>
                  <a:srgbClr val="00529B"/>
                </a:solidFill>
              </a:rPr>
              <a:t> of an integrated model?</a:t>
            </a:r>
          </a:p>
        </p:txBody>
      </p:sp>
      <p:sp>
        <p:nvSpPr>
          <p:cNvPr id="6" name="Content Placeholder 1">
            <a:extLst>
              <a:ext uri="{FF2B5EF4-FFF2-40B4-BE49-F238E27FC236}">
                <a16:creationId xmlns:a16="http://schemas.microsoft.com/office/drawing/2014/main" id="{91BE0849-1B51-4C66-88A1-38A630078E56}"/>
              </a:ext>
            </a:extLst>
          </p:cNvPr>
          <p:cNvSpPr txBox="1">
            <a:spLocks/>
          </p:cNvSpPr>
          <p:nvPr/>
        </p:nvSpPr>
        <p:spPr bwMode="auto">
          <a:xfrm>
            <a:off x="289957" y="3575840"/>
            <a:ext cx="82253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600" b="1" dirty="0"/>
              <a:t>Improve accuracy </a:t>
            </a:r>
            <a:r>
              <a:rPr lang="en-US" sz="1600" dirty="0"/>
              <a:t>of existing algorithms and applications by revealing cross-dimension features.</a:t>
            </a:r>
          </a:p>
        </p:txBody>
      </p:sp>
      <p:sp>
        <p:nvSpPr>
          <p:cNvPr id="7" name="Content Placeholder 1">
            <a:extLst>
              <a:ext uri="{FF2B5EF4-FFF2-40B4-BE49-F238E27FC236}">
                <a16:creationId xmlns:a16="http://schemas.microsoft.com/office/drawing/2014/main" id="{1F300913-4531-4E32-9E36-B029D05A2EC1}"/>
              </a:ext>
            </a:extLst>
          </p:cNvPr>
          <p:cNvSpPr txBox="1">
            <a:spLocks/>
          </p:cNvSpPr>
          <p:nvPr/>
        </p:nvSpPr>
        <p:spPr bwMode="auto">
          <a:xfrm>
            <a:off x="289957" y="4223338"/>
            <a:ext cx="82253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600" dirty="0"/>
              <a:t>Provide a </a:t>
            </a:r>
            <a:r>
              <a:rPr lang="en-US" sz="1600" b="1" dirty="0"/>
              <a:t>modular</a:t>
            </a:r>
            <a:r>
              <a:rPr lang="en-US" sz="1600" dirty="0"/>
              <a:t>, </a:t>
            </a:r>
            <a:r>
              <a:rPr lang="en-US" sz="1600" b="1" dirty="0"/>
              <a:t>systematic</a:t>
            </a:r>
            <a:r>
              <a:rPr lang="en-US" sz="1600" dirty="0"/>
              <a:t> architecture that is extensible and customizable.</a:t>
            </a:r>
          </a:p>
        </p:txBody>
      </p:sp>
      <p:sp>
        <p:nvSpPr>
          <p:cNvPr id="8" name="Content Placeholder 1">
            <a:extLst>
              <a:ext uri="{FF2B5EF4-FFF2-40B4-BE49-F238E27FC236}">
                <a16:creationId xmlns:a16="http://schemas.microsoft.com/office/drawing/2014/main" id="{C255A98F-6065-48C0-8B0D-6CE7BD2F62D1}"/>
              </a:ext>
            </a:extLst>
          </p:cNvPr>
          <p:cNvSpPr txBox="1">
            <a:spLocks/>
          </p:cNvSpPr>
          <p:nvPr/>
        </p:nvSpPr>
        <p:spPr bwMode="auto">
          <a:xfrm>
            <a:off x="289957" y="3006763"/>
            <a:ext cx="82253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1600" dirty="0"/>
              <a:t>Allow </a:t>
            </a:r>
            <a:r>
              <a:rPr lang="en-US" sz="1600" b="1" dirty="0"/>
              <a:t>modeling of device types</a:t>
            </a:r>
            <a:r>
              <a:rPr lang="en-US" sz="1600" dirty="0"/>
              <a:t>, such as flutes, cellos, and a spectrum of devices.</a:t>
            </a:r>
          </a:p>
        </p:txBody>
      </p:sp>
    </p:spTree>
    <p:extLst>
      <p:ext uri="{BB962C8B-B14F-4D97-AF65-F5344CB8AC3E}">
        <p14:creationId xmlns:p14="http://schemas.microsoft.com/office/powerpoint/2010/main" val="2487095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2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2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746380"/>
            <a:ext cx="8225394" cy="574727"/>
          </a:xfrm>
        </p:spPr>
        <p:txBody>
          <a:bodyPr/>
          <a:lstStyle/>
          <a:p>
            <a:r>
              <a:rPr lang="en-US" sz="2400" dirty="0"/>
              <a:t>Modeling Insights</a:t>
            </a:r>
          </a:p>
        </p:txBody>
      </p:sp>
      <p:sp>
        <p:nvSpPr>
          <p:cNvPr id="4" name="Slide Number Placeholder 3"/>
          <p:cNvSpPr>
            <a:spLocks noGrp="1"/>
          </p:cNvSpPr>
          <p:nvPr>
            <p:ph type="sldNum" sz="quarter" idx="10"/>
          </p:nvPr>
        </p:nvSpPr>
        <p:spPr/>
        <p:txBody>
          <a:bodyPr/>
          <a:lstStyle/>
          <a:p>
            <a:fld id="{694FADCD-22F2-4A14-A571-6ACF405E65FD}" type="slidenum">
              <a:rPr lang="en-US" smtClean="0"/>
              <a:t>42</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157348" y="1321107"/>
            <a:ext cx="8829304" cy="3720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solidFill>
                  <a:srgbClr val="FF0000"/>
                </a:solidFill>
              </a:rPr>
              <a:t>Goal III) </a:t>
            </a:r>
            <a:r>
              <a:rPr lang="en-US">
                <a:solidFill>
                  <a:srgbClr val="00529B"/>
                </a:solidFill>
              </a:rPr>
              <a:t>What is the </a:t>
            </a:r>
            <a:r>
              <a:rPr lang="en-US" b="1">
                <a:solidFill>
                  <a:srgbClr val="00529B"/>
                </a:solidFill>
              </a:rPr>
              <a:t>utility</a:t>
            </a:r>
            <a:r>
              <a:rPr lang="en-US">
                <a:solidFill>
                  <a:srgbClr val="00529B"/>
                </a:solidFill>
              </a:rPr>
              <a:t> of an integrated model?</a:t>
            </a:r>
            <a:endParaRPr lang="en-US"/>
          </a:p>
          <a:p>
            <a:pPr defTabSz="914400"/>
            <a:r>
              <a:rPr lang="en-US"/>
              <a:t>Can we classify devices using their mobility and/or traffic features?</a:t>
            </a:r>
          </a:p>
        </p:txBody>
      </p:sp>
      <p:graphicFrame>
        <p:nvGraphicFramePr>
          <p:cNvPr id="7" name="Chart 6">
            <a:extLst>
              <a:ext uri="{FF2B5EF4-FFF2-40B4-BE49-F238E27FC236}">
                <a16:creationId xmlns:a16="http://schemas.microsoft.com/office/drawing/2014/main" id="{813160C0-5B93-4597-B074-B5D4F2A33744}"/>
              </a:ext>
            </a:extLst>
          </p:cNvPr>
          <p:cNvGraphicFramePr>
            <a:graphicFrameLocks/>
          </p:cNvGraphicFramePr>
          <p:nvPr>
            <p:extLst>
              <p:ext uri="{D42A27DB-BD31-4B8C-83A1-F6EECF244321}">
                <p14:modId xmlns:p14="http://schemas.microsoft.com/office/powerpoint/2010/main" val="2554579125"/>
              </p:ext>
            </p:extLst>
          </p:nvPr>
        </p:nvGraphicFramePr>
        <p:xfrm>
          <a:off x="1111766" y="2250788"/>
          <a:ext cx="6581776" cy="244597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EF5091AE-3A20-4487-8A19-9E0056EE031F}"/>
              </a:ext>
            </a:extLst>
          </p:cNvPr>
          <p:cNvCxnSpPr>
            <a:cxnSpLocks/>
            <a:stCxn id="6" idx="0"/>
          </p:cNvCxnSpPr>
          <p:nvPr/>
        </p:nvCxnSpPr>
        <p:spPr>
          <a:xfrm flipV="1">
            <a:off x="2014880" y="4210493"/>
            <a:ext cx="998484" cy="458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7ADB282-A745-426D-A5F2-F17368FFE363}"/>
              </a:ext>
            </a:extLst>
          </p:cNvPr>
          <p:cNvSpPr txBox="1"/>
          <p:nvPr/>
        </p:nvSpPr>
        <p:spPr>
          <a:xfrm>
            <a:off x="1032909" y="4669020"/>
            <a:ext cx="1963942" cy="369332"/>
          </a:xfrm>
          <a:prstGeom prst="rect">
            <a:avLst/>
          </a:prstGeom>
          <a:noFill/>
        </p:spPr>
        <p:txBody>
          <a:bodyPr wrap="square" rtlCol="0">
            <a:spAutoFit/>
          </a:bodyPr>
          <a:lstStyle/>
          <a:p>
            <a:r>
              <a:rPr lang="en-US" dirty="0">
                <a:solidFill>
                  <a:srgbClr val="00529B"/>
                </a:solidFill>
              </a:rPr>
              <a:t>Mobility alone</a:t>
            </a:r>
          </a:p>
        </p:txBody>
      </p:sp>
      <p:cxnSp>
        <p:nvCxnSpPr>
          <p:cNvPr id="13" name="Straight Arrow Connector 12">
            <a:extLst>
              <a:ext uri="{FF2B5EF4-FFF2-40B4-BE49-F238E27FC236}">
                <a16:creationId xmlns:a16="http://schemas.microsoft.com/office/drawing/2014/main" id="{4D809B09-92E8-49F0-972F-EDBE9CA516A5}"/>
              </a:ext>
            </a:extLst>
          </p:cNvPr>
          <p:cNvCxnSpPr>
            <a:cxnSpLocks/>
            <a:stCxn id="14" idx="0"/>
          </p:cNvCxnSpPr>
          <p:nvPr/>
        </p:nvCxnSpPr>
        <p:spPr>
          <a:xfrm flipV="1">
            <a:off x="3746326" y="4481946"/>
            <a:ext cx="656328" cy="187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0D4F87E-4666-4615-979E-81FF16E4A2AC}"/>
              </a:ext>
            </a:extLst>
          </p:cNvPr>
          <p:cNvSpPr txBox="1"/>
          <p:nvPr/>
        </p:nvSpPr>
        <p:spPr>
          <a:xfrm>
            <a:off x="2996851" y="4669020"/>
            <a:ext cx="1498949" cy="369332"/>
          </a:xfrm>
          <a:prstGeom prst="rect">
            <a:avLst/>
          </a:prstGeom>
          <a:noFill/>
        </p:spPr>
        <p:txBody>
          <a:bodyPr wrap="square" rtlCol="0">
            <a:spAutoFit/>
          </a:bodyPr>
          <a:lstStyle/>
          <a:p>
            <a:r>
              <a:rPr lang="en-US" dirty="0">
                <a:solidFill>
                  <a:srgbClr val="00529B"/>
                </a:solidFill>
              </a:rPr>
              <a:t>Traffic alone</a:t>
            </a:r>
          </a:p>
        </p:txBody>
      </p:sp>
      <p:cxnSp>
        <p:nvCxnSpPr>
          <p:cNvPr id="21" name="Straight Arrow Connector 20">
            <a:extLst>
              <a:ext uri="{FF2B5EF4-FFF2-40B4-BE49-F238E27FC236}">
                <a16:creationId xmlns:a16="http://schemas.microsoft.com/office/drawing/2014/main" id="{C9D085E8-BC5E-4EDA-9389-F6801A2009EF}"/>
              </a:ext>
            </a:extLst>
          </p:cNvPr>
          <p:cNvCxnSpPr>
            <a:cxnSpLocks/>
            <a:stCxn id="22" idx="0"/>
          </p:cNvCxnSpPr>
          <p:nvPr/>
        </p:nvCxnSpPr>
        <p:spPr>
          <a:xfrm flipH="1" flipV="1">
            <a:off x="5357072" y="4481946"/>
            <a:ext cx="38812" cy="190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FEF89DB-202E-43A0-B74D-70F93E8D5DC1}"/>
              </a:ext>
            </a:extLst>
          </p:cNvPr>
          <p:cNvSpPr txBox="1"/>
          <p:nvPr/>
        </p:nvSpPr>
        <p:spPr>
          <a:xfrm>
            <a:off x="4648202" y="4672608"/>
            <a:ext cx="1495364" cy="369332"/>
          </a:xfrm>
          <a:prstGeom prst="rect">
            <a:avLst/>
          </a:prstGeom>
          <a:noFill/>
        </p:spPr>
        <p:txBody>
          <a:bodyPr wrap="square" rtlCol="0">
            <a:spAutoFit/>
          </a:bodyPr>
          <a:lstStyle/>
          <a:p>
            <a:r>
              <a:rPr lang="en-US" b="1">
                <a:solidFill>
                  <a:srgbClr val="00529B"/>
                </a:solidFill>
              </a:rPr>
              <a:t>Combined</a:t>
            </a:r>
          </a:p>
        </p:txBody>
      </p:sp>
      <p:cxnSp>
        <p:nvCxnSpPr>
          <p:cNvPr id="26" name="Straight Arrow Connector 25">
            <a:extLst>
              <a:ext uri="{FF2B5EF4-FFF2-40B4-BE49-F238E27FC236}">
                <a16:creationId xmlns:a16="http://schemas.microsoft.com/office/drawing/2014/main" id="{947D0B2B-D66E-4F9A-B022-AA21919997A1}"/>
              </a:ext>
            </a:extLst>
          </p:cNvPr>
          <p:cNvCxnSpPr>
            <a:cxnSpLocks/>
            <a:stCxn id="27" idx="0"/>
          </p:cNvCxnSpPr>
          <p:nvPr/>
        </p:nvCxnSpPr>
        <p:spPr>
          <a:xfrm flipH="1" flipV="1">
            <a:off x="6690829" y="3428762"/>
            <a:ext cx="1317098" cy="158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FE370F2-F156-4A90-9510-0DFF0EBFC5E7}"/>
              </a:ext>
            </a:extLst>
          </p:cNvPr>
          <p:cNvSpPr txBox="1"/>
          <p:nvPr/>
        </p:nvSpPr>
        <p:spPr>
          <a:xfrm>
            <a:off x="6900694" y="3587740"/>
            <a:ext cx="2214465" cy="923330"/>
          </a:xfrm>
          <a:prstGeom prst="rect">
            <a:avLst/>
          </a:prstGeom>
          <a:noFill/>
        </p:spPr>
        <p:txBody>
          <a:bodyPr wrap="square" rtlCol="0">
            <a:spAutoFit/>
          </a:bodyPr>
          <a:lstStyle/>
          <a:p>
            <a:r>
              <a:rPr lang="en-US" dirty="0">
                <a:solidFill>
                  <a:srgbClr val="00529B"/>
                </a:solidFill>
              </a:rPr>
              <a:t>Combined, weekday/weekend separated</a:t>
            </a:r>
          </a:p>
        </p:txBody>
      </p:sp>
      <p:cxnSp>
        <p:nvCxnSpPr>
          <p:cNvPr id="33" name="Straight Arrow Connector 32">
            <a:extLst>
              <a:ext uri="{FF2B5EF4-FFF2-40B4-BE49-F238E27FC236}">
                <a16:creationId xmlns:a16="http://schemas.microsoft.com/office/drawing/2014/main" id="{16822F06-5FD5-4BA5-BC59-A5A7A67712C2}"/>
              </a:ext>
            </a:extLst>
          </p:cNvPr>
          <p:cNvCxnSpPr>
            <a:cxnSpLocks/>
          </p:cNvCxnSpPr>
          <p:nvPr/>
        </p:nvCxnSpPr>
        <p:spPr>
          <a:xfrm flipV="1">
            <a:off x="3352050" y="3051884"/>
            <a:ext cx="2937164" cy="860196"/>
          </a:xfrm>
          <a:prstGeom prst="straightConnector1">
            <a:avLst/>
          </a:prstGeom>
          <a:ln>
            <a:tailEnd type="triangle"/>
          </a:ln>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2" name="TextBox 1">
            <a:extLst>
              <a:ext uri="{FF2B5EF4-FFF2-40B4-BE49-F238E27FC236}">
                <a16:creationId xmlns:a16="http://schemas.microsoft.com/office/drawing/2014/main" id="{CF4C3268-B8F7-4124-8F9A-885D08557EBA}"/>
              </a:ext>
            </a:extLst>
          </p:cNvPr>
          <p:cNvSpPr txBox="1"/>
          <p:nvPr/>
        </p:nvSpPr>
        <p:spPr>
          <a:xfrm>
            <a:off x="7584301" y="2410577"/>
            <a:ext cx="1587424" cy="646331"/>
          </a:xfrm>
          <a:prstGeom prst="rect">
            <a:avLst/>
          </a:prstGeom>
          <a:noFill/>
        </p:spPr>
        <p:txBody>
          <a:bodyPr wrap="square" rtlCol="0">
            <a:spAutoFit/>
          </a:bodyPr>
          <a:lstStyle/>
          <a:p>
            <a:r>
              <a:rPr lang="en-US" dirty="0">
                <a:solidFill>
                  <a:srgbClr val="FF0000"/>
                </a:solidFill>
              </a:rPr>
              <a:t>32% </a:t>
            </a:r>
            <a:r>
              <a:rPr lang="en-US" i="1" dirty="0">
                <a:solidFill>
                  <a:srgbClr val="FF0000"/>
                </a:solidFill>
              </a:rPr>
              <a:t>increase in accuracy!</a:t>
            </a:r>
            <a:endParaRPr lang="en-US" dirty="0">
              <a:solidFill>
                <a:srgbClr val="FF0000"/>
              </a:solidFill>
            </a:endParaRPr>
          </a:p>
        </p:txBody>
      </p:sp>
    </p:spTree>
    <p:extLst>
      <p:ext uri="{BB962C8B-B14F-4D97-AF65-F5344CB8AC3E}">
        <p14:creationId xmlns:p14="http://schemas.microsoft.com/office/powerpoint/2010/main" val="3794259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anim calcmode="lin" valueType="num">
                                      <p:cBhvr>
                                        <p:cTn id="25" dur="250" fill="hold"/>
                                        <p:tgtEl>
                                          <p:spTgt spid="13"/>
                                        </p:tgtEl>
                                        <p:attrNameLst>
                                          <p:attrName>ppt_x</p:attrName>
                                        </p:attrNameLst>
                                      </p:cBhvr>
                                      <p:tavLst>
                                        <p:tav tm="0">
                                          <p:val>
                                            <p:strVal val="#ppt_x"/>
                                          </p:val>
                                        </p:tav>
                                        <p:tav tm="100000">
                                          <p:val>
                                            <p:strVal val="#ppt_x"/>
                                          </p:val>
                                        </p:tav>
                                      </p:tavLst>
                                    </p:anim>
                                    <p:anim calcmode="lin" valueType="num">
                                      <p:cBhvr>
                                        <p:cTn id="26" dur="25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anim calcmode="lin" valueType="num">
                                      <p:cBhvr>
                                        <p:cTn id="30" dur="250" fill="hold"/>
                                        <p:tgtEl>
                                          <p:spTgt spid="14"/>
                                        </p:tgtEl>
                                        <p:attrNameLst>
                                          <p:attrName>ppt_x</p:attrName>
                                        </p:attrNameLst>
                                      </p:cBhvr>
                                      <p:tavLst>
                                        <p:tav tm="0">
                                          <p:val>
                                            <p:strVal val="#ppt_x"/>
                                          </p:val>
                                        </p:tav>
                                        <p:tav tm="100000">
                                          <p:val>
                                            <p:strVal val="#ppt_x"/>
                                          </p:val>
                                        </p:tav>
                                      </p:tavLst>
                                    </p:anim>
                                    <p:anim calcmode="lin" valueType="num">
                                      <p:cBhvr>
                                        <p:cTn id="31"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anim calcmode="lin" valueType="num">
                                      <p:cBhvr>
                                        <p:cTn id="37" dur="250" fill="hold"/>
                                        <p:tgtEl>
                                          <p:spTgt spid="21"/>
                                        </p:tgtEl>
                                        <p:attrNameLst>
                                          <p:attrName>ppt_x</p:attrName>
                                        </p:attrNameLst>
                                      </p:cBhvr>
                                      <p:tavLst>
                                        <p:tav tm="0">
                                          <p:val>
                                            <p:strVal val="#ppt_x"/>
                                          </p:val>
                                        </p:tav>
                                        <p:tav tm="100000">
                                          <p:val>
                                            <p:strVal val="#ppt_x"/>
                                          </p:val>
                                        </p:tav>
                                      </p:tavLst>
                                    </p:anim>
                                    <p:anim calcmode="lin" valueType="num">
                                      <p:cBhvr>
                                        <p:cTn id="38" dur="25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anim calcmode="lin" valueType="num">
                                      <p:cBhvr>
                                        <p:cTn id="42" dur="250" fill="hold"/>
                                        <p:tgtEl>
                                          <p:spTgt spid="22"/>
                                        </p:tgtEl>
                                        <p:attrNameLst>
                                          <p:attrName>ppt_x</p:attrName>
                                        </p:attrNameLst>
                                      </p:cBhvr>
                                      <p:tavLst>
                                        <p:tav tm="0">
                                          <p:val>
                                            <p:strVal val="#ppt_x"/>
                                          </p:val>
                                        </p:tav>
                                        <p:tav tm="100000">
                                          <p:val>
                                            <p:strVal val="#ppt_x"/>
                                          </p:val>
                                        </p:tav>
                                      </p:tavLst>
                                    </p:anim>
                                    <p:anim calcmode="lin" valueType="num">
                                      <p:cBhvr>
                                        <p:cTn id="43"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anim calcmode="lin" valueType="num">
                                      <p:cBhvr>
                                        <p:cTn id="49" dur="250" fill="hold"/>
                                        <p:tgtEl>
                                          <p:spTgt spid="26"/>
                                        </p:tgtEl>
                                        <p:attrNameLst>
                                          <p:attrName>ppt_x</p:attrName>
                                        </p:attrNameLst>
                                      </p:cBhvr>
                                      <p:tavLst>
                                        <p:tav tm="0">
                                          <p:val>
                                            <p:strVal val="#ppt_x"/>
                                          </p:val>
                                        </p:tav>
                                        <p:tav tm="100000">
                                          <p:val>
                                            <p:strVal val="#ppt_x"/>
                                          </p:val>
                                        </p:tav>
                                      </p:tavLst>
                                    </p:anim>
                                    <p:anim calcmode="lin" valueType="num">
                                      <p:cBhvr>
                                        <p:cTn id="50" dur="250" fill="hold"/>
                                        <p:tgtEl>
                                          <p:spTgt spid="2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50"/>
                                        <p:tgtEl>
                                          <p:spTgt spid="27"/>
                                        </p:tgtEl>
                                      </p:cBhvr>
                                    </p:animEffect>
                                    <p:anim calcmode="lin" valueType="num">
                                      <p:cBhvr>
                                        <p:cTn id="54" dur="250" fill="hold"/>
                                        <p:tgtEl>
                                          <p:spTgt spid="27"/>
                                        </p:tgtEl>
                                        <p:attrNameLst>
                                          <p:attrName>ppt_x</p:attrName>
                                        </p:attrNameLst>
                                      </p:cBhvr>
                                      <p:tavLst>
                                        <p:tav tm="0">
                                          <p:val>
                                            <p:strVal val="#ppt_x"/>
                                          </p:val>
                                        </p:tav>
                                        <p:tav tm="100000">
                                          <p:val>
                                            <p:strVal val="#ppt_x"/>
                                          </p:val>
                                        </p:tav>
                                      </p:tavLst>
                                    </p:anim>
                                    <p:anim calcmode="lin" valueType="num">
                                      <p:cBhvr>
                                        <p:cTn id="55" dur="25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250"/>
                            </p:stCondLst>
                            <p:childTnLst>
                              <p:par>
                                <p:cTn id="57" presetID="22" presetClass="entr" presetSubtype="4"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P spid="14" grpId="0"/>
      <p:bldP spid="22" grpId="0"/>
      <p:bldP spid="27"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Modeling insights</a:t>
            </a:r>
          </a:p>
        </p:txBody>
      </p:sp>
      <p:sp>
        <p:nvSpPr>
          <p:cNvPr id="4" name="Slide Number Placeholder 3"/>
          <p:cNvSpPr>
            <a:spLocks noGrp="1"/>
          </p:cNvSpPr>
          <p:nvPr>
            <p:ph type="sldNum" sz="quarter" idx="10"/>
          </p:nvPr>
        </p:nvSpPr>
        <p:spPr/>
        <p:txBody>
          <a:bodyPr/>
          <a:lstStyle/>
          <a:p>
            <a:fld id="{694FADCD-22F2-4A14-A571-6ACF405E65FD}" type="slidenum">
              <a:rPr lang="en-US" smtClean="0"/>
              <a:t>43</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15728"/>
            <a:ext cx="8564086"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lvl="1" defTabSz="914400"/>
            <a:r>
              <a:rPr lang="en-US"/>
              <a:t>Generative modeling</a:t>
            </a:r>
          </a:p>
          <a:p>
            <a:pPr lvl="2" defTabSz="914400"/>
            <a:r>
              <a:rPr lang="en-US"/>
              <a:t>Various uses in simulation, benchmarking, planning and more.</a:t>
            </a:r>
          </a:p>
          <a:p>
            <a:pPr lvl="2" defTabSz="914400"/>
            <a:r>
              <a:rPr lang="en-US"/>
              <a:t>Based on </a:t>
            </a:r>
            <a:r>
              <a:rPr lang="en-US" b="1" err="1"/>
              <a:t>spatio</a:t>
            </a:r>
            <a:r>
              <a:rPr lang="en-US" b="1"/>
              <a:t>-temporal</a:t>
            </a:r>
            <a:r>
              <a:rPr lang="en-US"/>
              <a:t> features in </a:t>
            </a:r>
            <a:r>
              <a:rPr lang="en-US" b="1"/>
              <a:t>mobility</a:t>
            </a:r>
            <a:r>
              <a:rPr lang="en-US"/>
              <a:t>, </a:t>
            </a:r>
            <a:r>
              <a:rPr lang="en-US" b="1"/>
              <a:t>traffic</a:t>
            </a:r>
            <a:r>
              <a:rPr lang="en-US"/>
              <a:t>, </a:t>
            </a:r>
            <a:r>
              <a:rPr lang="en-US" b="1"/>
              <a:t>device type</a:t>
            </a:r>
          </a:p>
          <a:p>
            <a:pPr lvl="2" defTabSz="914400"/>
            <a:r>
              <a:rPr lang="en-US"/>
              <a:t>Capture interdependence of features</a:t>
            </a:r>
          </a:p>
          <a:p>
            <a:pPr lvl="2" defTabSz="914400"/>
            <a:r>
              <a:rPr lang="en-US"/>
              <a:t>Privacy preserving*</a:t>
            </a:r>
          </a:p>
          <a:p>
            <a:pPr lvl="1" defTabSz="914400"/>
            <a:r>
              <a:rPr lang="en-US"/>
              <a:t>Gaussian Mixture Model (GMM)</a:t>
            </a:r>
          </a:p>
          <a:p>
            <a:pPr lvl="2" defTabSz="914400"/>
            <a:r>
              <a:rPr lang="en-US"/>
              <a:t>Mobility features</a:t>
            </a:r>
          </a:p>
          <a:p>
            <a:pPr lvl="2" defTabSz="914400"/>
            <a:r>
              <a:rPr lang="en-US"/>
              <a:t>Traffic features</a:t>
            </a:r>
          </a:p>
          <a:p>
            <a:pPr lvl="2" defTabSz="914400"/>
            <a:r>
              <a:rPr lang="en-US"/>
              <a:t>Combined Mobility-Traffic features</a:t>
            </a:r>
          </a:p>
        </p:txBody>
      </p:sp>
    </p:spTree>
    <p:extLst>
      <p:ext uri="{BB962C8B-B14F-4D97-AF65-F5344CB8AC3E}">
        <p14:creationId xmlns:p14="http://schemas.microsoft.com/office/powerpoint/2010/main" val="123891633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Modeling insights</a:t>
            </a:r>
          </a:p>
        </p:txBody>
      </p:sp>
      <p:sp>
        <p:nvSpPr>
          <p:cNvPr id="4" name="Slide Number Placeholder 3"/>
          <p:cNvSpPr>
            <a:spLocks noGrp="1"/>
          </p:cNvSpPr>
          <p:nvPr>
            <p:ph type="sldNum" sz="quarter" idx="10"/>
          </p:nvPr>
        </p:nvSpPr>
        <p:spPr/>
        <p:txBody>
          <a:bodyPr/>
          <a:lstStyle/>
          <a:p>
            <a:fld id="{694FADCD-22F2-4A14-A571-6ACF405E65FD}" type="slidenum">
              <a:rPr lang="en-US" smtClean="0"/>
              <a:t>44</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22655"/>
            <a:ext cx="8564086"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t>Gaussian Mixture Model (GMM)</a:t>
            </a:r>
          </a:p>
          <a:p>
            <a:pPr defTabSz="914400"/>
            <a:r>
              <a:rPr lang="en-US"/>
              <a:t>Using Kolmogorov–Smirnov (KS) test to compare synthetic vs original</a:t>
            </a:r>
          </a:p>
        </p:txBody>
      </p:sp>
      <p:sp>
        <p:nvSpPr>
          <p:cNvPr id="8" name="TextBox 7">
            <a:extLst>
              <a:ext uri="{FF2B5EF4-FFF2-40B4-BE49-F238E27FC236}">
                <a16:creationId xmlns:a16="http://schemas.microsoft.com/office/drawing/2014/main" id="{FD81B967-B698-4E60-85F0-A722550F5C55}"/>
              </a:ext>
            </a:extLst>
          </p:cNvPr>
          <p:cNvSpPr txBox="1"/>
          <p:nvPr/>
        </p:nvSpPr>
        <p:spPr>
          <a:xfrm>
            <a:off x="173443" y="4397933"/>
            <a:ext cx="4398557" cy="646331"/>
          </a:xfrm>
          <a:prstGeom prst="rect">
            <a:avLst/>
          </a:prstGeom>
          <a:noFill/>
        </p:spPr>
        <p:txBody>
          <a:bodyPr wrap="square" rtlCol="0">
            <a:spAutoFit/>
          </a:bodyPr>
          <a:lstStyle/>
          <a:p>
            <a:r>
              <a:rPr lang="en-US" dirty="0">
                <a:solidFill>
                  <a:srgbClr val="00529B"/>
                </a:solidFill>
              </a:rPr>
              <a:t>* Average KS statistic (</a:t>
            </a:r>
            <a:r>
              <a:rPr lang="en-US" b="1" dirty="0">
                <a:solidFill>
                  <a:srgbClr val="00529B"/>
                </a:solidFill>
              </a:rPr>
              <a:t>lower is better</a:t>
            </a:r>
            <a:r>
              <a:rPr lang="en-US" dirty="0">
                <a:solidFill>
                  <a:srgbClr val="00529B"/>
                </a:solidFill>
              </a:rPr>
              <a:t>).</a:t>
            </a:r>
          </a:p>
          <a:p>
            <a:r>
              <a:rPr lang="en-US" dirty="0">
                <a:solidFill>
                  <a:srgbClr val="00529B"/>
                </a:solidFill>
              </a:rPr>
              <a:t>* Weekday only.</a:t>
            </a:r>
          </a:p>
        </p:txBody>
      </p:sp>
      <p:graphicFrame>
        <p:nvGraphicFramePr>
          <p:cNvPr id="7" name="Table 6">
            <a:extLst>
              <a:ext uri="{FF2B5EF4-FFF2-40B4-BE49-F238E27FC236}">
                <a16:creationId xmlns:a16="http://schemas.microsoft.com/office/drawing/2014/main" id="{3DE5E8DE-C1E4-41AB-82F7-0EDEEDE37D77}"/>
              </a:ext>
            </a:extLst>
          </p:cNvPr>
          <p:cNvGraphicFramePr>
            <a:graphicFrameLocks noGrp="1"/>
          </p:cNvGraphicFramePr>
          <p:nvPr>
            <p:extLst>
              <p:ext uri="{D42A27DB-BD31-4B8C-83A1-F6EECF244321}">
                <p14:modId xmlns:p14="http://schemas.microsoft.com/office/powerpoint/2010/main" val="217950086"/>
              </p:ext>
            </p:extLst>
          </p:nvPr>
        </p:nvGraphicFramePr>
        <p:xfrm>
          <a:off x="1001111" y="2748939"/>
          <a:ext cx="6803086" cy="1478280"/>
        </p:xfrm>
        <a:graphic>
          <a:graphicData uri="http://schemas.openxmlformats.org/drawingml/2006/table">
            <a:tbl>
              <a:tblPr firstRow="1" bandRow="1">
                <a:tableStyleId>{5C22544A-7EE6-4342-B048-85BDC9FD1C3A}</a:tableStyleId>
              </a:tblPr>
              <a:tblGrid>
                <a:gridCol w="2267694">
                  <a:extLst>
                    <a:ext uri="{9D8B030D-6E8A-4147-A177-3AD203B41FA5}">
                      <a16:colId xmlns:a16="http://schemas.microsoft.com/office/drawing/2014/main" val="3385384506"/>
                    </a:ext>
                  </a:extLst>
                </a:gridCol>
                <a:gridCol w="1133848">
                  <a:extLst>
                    <a:ext uri="{9D8B030D-6E8A-4147-A177-3AD203B41FA5}">
                      <a16:colId xmlns:a16="http://schemas.microsoft.com/office/drawing/2014/main" val="437118093"/>
                    </a:ext>
                  </a:extLst>
                </a:gridCol>
                <a:gridCol w="1133848">
                  <a:extLst>
                    <a:ext uri="{9D8B030D-6E8A-4147-A177-3AD203B41FA5}">
                      <a16:colId xmlns:a16="http://schemas.microsoft.com/office/drawing/2014/main" val="4149105127"/>
                    </a:ext>
                  </a:extLst>
                </a:gridCol>
                <a:gridCol w="1133848">
                  <a:extLst>
                    <a:ext uri="{9D8B030D-6E8A-4147-A177-3AD203B41FA5}">
                      <a16:colId xmlns:a16="http://schemas.microsoft.com/office/drawing/2014/main" val="3313215256"/>
                    </a:ext>
                  </a:extLst>
                </a:gridCol>
                <a:gridCol w="1133848">
                  <a:extLst>
                    <a:ext uri="{9D8B030D-6E8A-4147-A177-3AD203B41FA5}">
                      <a16:colId xmlns:a16="http://schemas.microsoft.com/office/drawing/2014/main" val="2853412675"/>
                    </a:ext>
                  </a:extLst>
                </a:gridCol>
              </a:tblGrid>
              <a:tr h="309443">
                <a:tc>
                  <a:txBody>
                    <a:bodyPr/>
                    <a:lstStyle/>
                    <a:p>
                      <a:pPr algn="ctr"/>
                      <a:endParaRPr lang="en-US" dirty="0"/>
                    </a:p>
                  </a:txBody>
                  <a:tcPr/>
                </a:tc>
                <a:tc gridSpan="2">
                  <a:txBody>
                    <a:bodyPr/>
                    <a:lstStyle/>
                    <a:p>
                      <a:pPr algn="ctr"/>
                      <a:r>
                        <a:rPr lang="en-US" dirty="0"/>
                        <a:t>Test on Mobility</a:t>
                      </a:r>
                    </a:p>
                  </a:txBody>
                  <a:tcPr/>
                </a:tc>
                <a:tc hMerge="1">
                  <a:txBody>
                    <a:bodyPr/>
                    <a:lstStyle/>
                    <a:p>
                      <a:endParaRPr lang="en-US"/>
                    </a:p>
                  </a:txBody>
                  <a:tcPr/>
                </a:tc>
                <a:tc gridSpan="2">
                  <a:txBody>
                    <a:bodyPr/>
                    <a:lstStyle/>
                    <a:p>
                      <a:pPr algn="ctr"/>
                      <a:r>
                        <a:rPr lang="en-US" dirty="0"/>
                        <a:t>Test on Traffic</a:t>
                      </a:r>
                    </a:p>
                  </a:txBody>
                  <a:tcPr/>
                </a:tc>
                <a:tc hMerge="1">
                  <a:txBody>
                    <a:bodyPr/>
                    <a:lstStyle/>
                    <a:p>
                      <a:endParaRPr lang="en-US"/>
                    </a:p>
                  </a:txBody>
                  <a:tcPr/>
                </a:tc>
                <a:extLst>
                  <a:ext uri="{0D108BD9-81ED-4DB2-BD59-A6C34878D82A}">
                    <a16:rowId xmlns:a16="http://schemas.microsoft.com/office/drawing/2014/main" val="319194790"/>
                  </a:ext>
                </a:extLst>
              </a:tr>
              <a:tr h="370840">
                <a:tc>
                  <a:txBody>
                    <a:bodyPr/>
                    <a:lstStyle/>
                    <a:p>
                      <a:pPr algn="ctr"/>
                      <a:r>
                        <a:rPr lang="en-US" dirty="0">
                          <a:solidFill>
                            <a:srgbClr val="00529B"/>
                          </a:solidFill>
                        </a:rPr>
                        <a:t>Train on Mobility</a:t>
                      </a:r>
                    </a:p>
                  </a:txBody>
                  <a:tcPr/>
                </a:tc>
                <a:tc>
                  <a:txBody>
                    <a:bodyPr/>
                    <a:lstStyle/>
                    <a:p>
                      <a:pPr algn="ctr"/>
                      <a:r>
                        <a:rPr lang="en-US" dirty="0">
                          <a:solidFill>
                            <a:srgbClr val="00529B"/>
                          </a:solidFill>
                        </a:rPr>
                        <a:t>0.117</a:t>
                      </a:r>
                    </a:p>
                  </a:txBody>
                  <a:tcPr/>
                </a:tc>
                <a:tc>
                  <a:txBody>
                    <a:bodyPr/>
                    <a:lstStyle/>
                    <a:p>
                      <a:pPr algn="ctr"/>
                      <a:r>
                        <a:rPr lang="en-US" dirty="0">
                          <a:solidFill>
                            <a:srgbClr val="00529B"/>
                          </a:solidFill>
                        </a:rPr>
                        <a:t>0.194</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190626570"/>
                  </a:ext>
                </a:extLst>
              </a:tr>
              <a:tr h="370840">
                <a:tc>
                  <a:txBody>
                    <a:bodyPr/>
                    <a:lstStyle/>
                    <a:p>
                      <a:pPr algn="ctr"/>
                      <a:r>
                        <a:rPr lang="en-US" dirty="0">
                          <a:solidFill>
                            <a:srgbClr val="00529B"/>
                          </a:solidFill>
                        </a:rPr>
                        <a:t>Train on Traffic</a:t>
                      </a:r>
                    </a:p>
                  </a:txBody>
                  <a:tcPr/>
                </a:tc>
                <a:tc>
                  <a:txBody>
                    <a:bodyPr/>
                    <a:lstStyle/>
                    <a:p>
                      <a:pPr algn="ctr"/>
                      <a:r>
                        <a:rPr lang="en-US" dirty="0"/>
                        <a:t>N/A</a:t>
                      </a:r>
                    </a:p>
                  </a:txBody>
                  <a:tcPr/>
                </a:tc>
                <a:tc>
                  <a:txBody>
                    <a:bodyPr/>
                    <a:lstStyle/>
                    <a:p>
                      <a:pPr algn="ctr"/>
                      <a:r>
                        <a:rPr lang="en-US" dirty="0"/>
                        <a:t>N/A</a:t>
                      </a:r>
                    </a:p>
                  </a:txBody>
                  <a:tcPr/>
                </a:tc>
                <a:tc>
                  <a:txBody>
                    <a:bodyPr/>
                    <a:lstStyle/>
                    <a:p>
                      <a:pPr algn="ctr"/>
                      <a:r>
                        <a:rPr lang="en-US" dirty="0">
                          <a:solidFill>
                            <a:srgbClr val="00529B"/>
                          </a:solidFill>
                        </a:rPr>
                        <a:t>0.179</a:t>
                      </a:r>
                    </a:p>
                  </a:txBody>
                  <a:tcPr/>
                </a:tc>
                <a:tc>
                  <a:txBody>
                    <a:bodyPr/>
                    <a:lstStyle/>
                    <a:p>
                      <a:pPr algn="ctr"/>
                      <a:r>
                        <a:rPr lang="en-US" dirty="0">
                          <a:solidFill>
                            <a:srgbClr val="00529B"/>
                          </a:solidFill>
                        </a:rPr>
                        <a:t>0.139</a:t>
                      </a:r>
                    </a:p>
                  </a:txBody>
                  <a:tcPr/>
                </a:tc>
                <a:extLst>
                  <a:ext uri="{0D108BD9-81ED-4DB2-BD59-A6C34878D82A}">
                    <a16:rowId xmlns:a16="http://schemas.microsoft.com/office/drawing/2014/main" val="102072666"/>
                  </a:ext>
                </a:extLst>
              </a:tr>
              <a:tr h="370840">
                <a:tc>
                  <a:txBody>
                    <a:bodyPr/>
                    <a:lstStyle/>
                    <a:p>
                      <a:pPr algn="ctr"/>
                      <a:r>
                        <a:rPr lang="en-US" dirty="0">
                          <a:solidFill>
                            <a:srgbClr val="00529B"/>
                          </a:solidFill>
                        </a:rPr>
                        <a:t>Train on Combined</a:t>
                      </a:r>
                    </a:p>
                  </a:txBody>
                  <a:tcPr/>
                </a:tc>
                <a:tc>
                  <a:txBody>
                    <a:bodyPr/>
                    <a:lstStyle/>
                    <a:p>
                      <a:pPr algn="ctr"/>
                      <a:r>
                        <a:rPr lang="en-US" dirty="0">
                          <a:solidFill>
                            <a:srgbClr val="FF0000"/>
                          </a:solidFill>
                        </a:rPr>
                        <a:t>0.088</a:t>
                      </a:r>
                    </a:p>
                  </a:txBody>
                  <a:tcPr/>
                </a:tc>
                <a:tc>
                  <a:txBody>
                    <a:bodyPr/>
                    <a:lstStyle/>
                    <a:p>
                      <a:pPr algn="ctr"/>
                      <a:r>
                        <a:rPr lang="en-US" dirty="0">
                          <a:solidFill>
                            <a:srgbClr val="FF0000"/>
                          </a:solidFill>
                        </a:rPr>
                        <a:t>0.170</a:t>
                      </a:r>
                    </a:p>
                  </a:txBody>
                  <a:tcPr/>
                </a:tc>
                <a:tc>
                  <a:txBody>
                    <a:bodyPr/>
                    <a:lstStyle/>
                    <a:p>
                      <a:pPr algn="ctr"/>
                      <a:r>
                        <a:rPr lang="en-US" dirty="0">
                          <a:solidFill>
                            <a:srgbClr val="FF0000"/>
                          </a:solidFill>
                        </a:rPr>
                        <a:t>0.176</a:t>
                      </a:r>
                    </a:p>
                  </a:txBody>
                  <a:tcPr/>
                </a:tc>
                <a:tc>
                  <a:txBody>
                    <a:bodyPr/>
                    <a:lstStyle/>
                    <a:p>
                      <a:pPr algn="ctr"/>
                      <a:r>
                        <a:rPr lang="en-US" dirty="0">
                          <a:solidFill>
                            <a:srgbClr val="FF0000"/>
                          </a:solidFill>
                        </a:rPr>
                        <a:t>0.139</a:t>
                      </a:r>
                    </a:p>
                  </a:txBody>
                  <a:tcPr/>
                </a:tc>
                <a:extLst>
                  <a:ext uri="{0D108BD9-81ED-4DB2-BD59-A6C34878D82A}">
                    <a16:rowId xmlns:a16="http://schemas.microsoft.com/office/drawing/2014/main" val="396690348"/>
                  </a:ext>
                </a:extLst>
              </a:tr>
            </a:tbl>
          </a:graphicData>
        </a:graphic>
      </p:graphicFrame>
      <p:cxnSp>
        <p:nvCxnSpPr>
          <p:cNvPr id="10" name="Connector: Elbow 9">
            <a:extLst>
              <a:ext uri="{FF2B5EF4-FFF2-40B4-BE49-F238E27FC236}">
                <a16:creationId xmlns:a16="http://schemas.microsoft.com/office/drawing/2014/main" id="{9A9FA508-5C6A-4D59-AFCC-C0B44F9D81C9}"/>
              </a:ext>
            </a:extLst>
          </p:cNvPr>
          <p:cNvCxnSpPr>
            <a:cxnSpLocks/>
          </p:cNvCxnSpPr>
          <p:nvPr/>
        </p:nvCxnSpPr>
        <p:spPr>
          <a:xfrm rot="10800000">
            <a:off x="7142020" y="4293013"/>
            <a:ext cx="649561" cy="318968"/>
          </a:xfrm>
          <a:prstGeom prst="bentConnector3">
            <a:avLst>
              <a:gd name="adj1" fmla="val 100443"/>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0A5F906-D88F-4DED-BB98-E1D21D399ECC}"/>
              </a:ext>
            </a:extLst>
          </p:cNvPr>
          <p:cNvSpPr txBox="1"/>
          <p:nvPr/>
        </p:nvSpPr>
        <p:spPr>
          <a:xfrm>
            <a:off x="7707951" y="4397933"/>
            <a:ext cx="976746" cy="369332"/>
          </a:xfrm>
          <a:prstGeom prst="rect">
            <a:avLst/>
          </a:prstGeom>
          <a:noFill/>
        </p:spPr>
        <p:txBody>
          <a:bodyPr wrap="square" rtlCol="0">
            <a:spAutoFit/>
          </a:bodyPr>
          <a:lstStyle/>
          <a:p>
            <a:r>
              <a:rPr lang="en-US" dirty="0">
                <a:solidFill>
                  <a:srgbClr val="00529B"/>
                </a:solidFill>
              </a:rPr>
              <a:t>Cello</a:t>
            </a:r>
          </a:p>
        </p:txBody>
      </p:sp>
      <p:cxnSp>
        <p:nvCxnSpPr>
          <p:cNvPr id="12" name="Connector: Elbow 11">
            <a:extLst>
              <a:ext uri="{FF2B5EF4-FFF2-40B4-BE49-F238E27FC236}">
                <a16:creationId xmlns:a16="http://schemas.microsoft.com/office/drawing/2014/main" id="{66FC817E-34DE-401F-B145-E607EE130F89}"/>
              </a:ext>
            </a:extLst>
          </p:cNvPr>
          <p:cNvCxnSpPr>
            <a:cxnSpLocks/>
          </p:cNvCxnSpPr>
          <p:nvPr/>
        </p:nvCxnSpPr>
        <p:spPr>
          <a:xfrm flipV="1">
            <a:off x="5721376" y="4274383"/>
            <a:ext cx="408949" cy="305859"/>
          </a:xfrm>
          <a:prstGeom prst="bentConnector3">
            <a:avLst>
              <a:gd name="adj1" fmla="val 10016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E12F95D-0D16-481B-AA5D-0CF739FAE159}"/>
              </a:ext>
            </a:extLst>
          </p:cNvPr>
          <p:cNvSpPr txBox="1"/>
          <p:nvPr/>
        </p:nvSpPr>
        <p:spPr>
          <a:xfrm>
            <a:off x="5010448" y="4382544"/>
            <a:ext cx="976746" cy="400110"/>
          </a:xfrm>
          <a:prstGeom prst="rect">
            <a:avLst/>
          </a:prstGeom>
          <a:noFill/>
        </p:spPr>
        <p:txBody>
          <a:bodyPr wrap="square" rtlCol="0">
            <a:spAutoFit/>
          </a:bodyPr>
          <a:lstStyle/>
          <a:p>
            <a:r>
              <a:rPr lang="en-US" sz="2000" dirty="0">
                <a:solidFill>
                  <a:srgbClr val="00529B"/>
                </a:solidFill>
              </a:rPr>
              <a:t>Flute</a:t>
            </a:r>
          </a:p>
        </p:txBody>
      </p:sp>
      <p:sp>
        <p:nvSpPr>
          <p:cNvPr id="23" name="Right Brace 22">
            <a:extLst>
              <a:ext uri="{FF2B5EF4-FFF2-40B4-BE49-F238E27FC236}">
                <a16:creationId xmlns:a16="http://schemas.microsoft.com/office/drawing/2014/main" id="{3D5FAB6C-9885-4A01-8848-480E6B41A8E7}"/>
              </a:ext>
            </a:extLst>
          </p:cNvPr>
          <p:cNvSpPr/>
          <p:nvPr/>
        </p:nvSpPr>
        <p:spPr>
          <a:xfrm>
            <a:off x="4157701" y="3147059"/>
            <a:ext cx="190500" cy="1080159"/>
          </a:xfrm>
          <a:prstGeom prst="rightBrace">
            <a:avLst>
              <a:gd name="adj1" fmla="val 14175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4" name="Right Brace 23">
            <a:extLst>
              <a:ext uri="{FF2B5EF4-FFF2-40B4-BE49-F238E27FC236}">
                <a16:creationId xmlns:a16="http://schemas.microsoft.com/office/drawing/2014/main" id="{9EDD76E3-5244-4D5D-B4E7-8472DA4CFC17}"/>
              </a:ext>
            </a:extLst>
          </p:cNvPr>
          <p:cNvSpPr/>
          <p:nvPr/>
        </p:nvSpPr>
        <p:spPr>
          <a:xfrm>
            <a:off x="5308321" y="3147058"/>
            <a:ext cx="190500" cy="1080159"/>
          </a:xfrm>
          <a:prstGeom prst="rightBrace">
            <a:avLst>
              <a:gd name="adj1" fmla="val 14175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extBox 1">
            <a:extLst>
              <a:ext uri="{FF2B5EF4-FFF2-40B4-BE49-F238E27FC236}">
                <a16:creationId xmlns:a16="http://schemas.microsoft.com/office/drawing/2014/main" id="{DEA6AD05-8689-43BE-92EB-8C21DD851748}"/>
              </a:ext>
            </a:extLst>
          </p:cNvPr>
          <p:cNvSpPr txBox="1"/>
          <p:nvPr/>
        </p:nvSpPr>
        <p:spPr>
          <a:xfrm>
            <a:off x="7806492" y="2748939"/>
            <a:ext cx="1231181" cy="1077218"/>
          </a:xfrm>
          <a:prstGeom prst="rect">
            <a:avLst/>
          </a:prstGeom>
          <a:noFill/>
        </p:spPr>
        <p:txBody>
          <a:bodyPr wrap="square" rtlCol="0">
            <a:spAutoFit/>
          </a:bodyPr>
          <a:lstStyle/>
          <a:p>
            <a:r>
              <a:rPr lang="en-US" sz="1600" dirty="0">
                <a:solidFill>
                  <a:srgbClr val="FF0000"/>
                </a:solidFill>
              </a:rPr>
              <a:t>25% reduction in error for Mobility!</a:t>
            </a:r>
          </a:p>
        </p:txBody>
      </p:sp>
    </p:spTree>
    <p:extLst>
      <p:ext uri="{BB962C8B-B14F-4D97-AF65-F5344CB8AC3E}">
        <p14:creationId xmlns:p14="http://schemas.microsoft.com/office/powerpoint/2010/main" val="219053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Next steps?</a:t>
            </a:r>
          </a:p>
        </p:txBody>
      </p:sp>
      <p:sp>
        <p:nvSpPr>
          <p:cNvPr id="4" name="Slide Number Placeholder 3"/>
          <p:cNvSpPr>
            <a:spLocks noGrp="1"/>
          </p:cNvSpPr>
          <p:nvPr>
            <p:ph type="sldNum" sz="quarter" idx="10"/>
          </p:nvPr>
        </p:nvSpPr>
        <p:spPr/>
        <p:txBody>
          <a:bodyPr/>
          <a:lstStyle/>
          <a:p>
            <a:fld id="{694FADCD-22F2-4A14-A571-6ACF405E65FD}" type="slidenum">
              <a:rPr lang="en-US" smtClean="0"/>
              <a:t>45</a:t>
            </a:fld>
            <a:endParaRPr lang="en-US" dirty="0"/>
          </a:p>
        </p:txBody>
      </p:sp>
      <p:pic>
        <p:nvPicPr>
          <p:cNvPr id="5" name="Picture 4">
            <a:extLst>
              <a:ext uri="{FF2B5EF4-FFF2-40B4-BE49-F238E27FC236}">
                <a16:creationId xmlns:a16="http://schemas.microsoft.com/office/drawing/2014/main" id="{EA6FC229-BF59-4F11-968A-BCF254326D42}"/>
              </a:ext>
            </a:extLst>
          </p:cNvPr>
          <p:cNvPicPr>
            <a:picLocks noChangeAspect="1"/>
          </p:cNvPicPr>
          <p:nvPr/>
        </p:nvPicPr>
        <p:blipFill>
          <a:blip r:embed="rId3"/>
          <a:stretch>
            <a:fillRect/>
          </a:stretch>
        </p:blipFill>
        <p:spPr>
          <a:xfrm>
            <a:off x="6511291" y="2929980"/>
            <a:ext cx="2226944" cy="1822045"/>
          </a:xfrm>
          <a:prstGeom prst="rect">
            <a:avLst/>
          </a:prstGeom>
        </p:spPr>
      </p:pic>
      <p:sp>
        <p:nvSpPr>
          <p:cNvPr id="2" name="Rectangle 1">
            <a:extLst>
              <a:ext uri="{FF2B5EF4-FFF2-40B4-BE49-F238E27FC236}">
                <a16:creationId xmlns:a16="http://schemas.microsoft.com/office/drawing/2014/main" id="{1267811F-52D1-4F7D-9452-49334EC6B765}"/>
              </a:ext>
            </a:extLst>
          </p:cNvPr>
          <p:cNvSpPr/>
          <p:nvPr/>
        </p:nvSpPr>
        <p:spPr>
          <a:xfrm>
            <a:off x="289956" y="2966335"/>
            <a:ext cx="6438503" cy="1477328"/>
          </a:xfrm>
          <a:prstGeom prst="rect">
            <a:avLst/>
          </a:prstGeom>
        </p:spPr>
        <p:txBody>
          <a:bodyPr wrap="square">
            <a:spAutoFit/>
          </a:bodyPr>
          <a:lstStyle/>
          <a:p>
            <a:pPr marL="342900" indent="-342900">
              <a:buClr>
                <a:srgbClr val="FF9933"/>
              </a:buClr>
              <a:buFont typeface="Wingdings" panose="05000000000000000000" pitchFamily="2" charset="2"/>
              <a:buChar char="q"/>
            </a:pPr>
            <a:r>
              <a:rPr lang="en-US" dirty="0">
                <a:solidFill>
                  <a:srgbClr val="00529B"/>
                </a:solidFill>
              </a:rPr>
              <a:t>Investigation of </a:t>
            </a:r>
            <a:r>
              <a:rPr lang="en-US" b="1" dirty="0">
                <a:solidFill>
                  <a:srgbClr val="00529B"/>
                </a:solidFill>
              </a:rPr>
              <a:t>services</a:t>
            </a:r>
            <a:r>
              <a:rPr lang="en-US" dirty="0">
                <a:solidFill>
                  <a:srgbClr val="00529B"/>
                </a:solidFill>
              </a:rPr>
              <a:t> and  relationship of </a:t>
            </a:r>
            <a:r>
              <a:rPr lang="en-US" b="1" dirty="0">
                <a:solidFill>
                  <a:srgbClr val="00529B"/>
                </a:solidFill>
              </a:rPr>
              <a:t>user interests</a:t>
            </a:r>
            <a:r>
              <a:rPr lang="en-US" dirty="0">
                <a:solidFill>
                  <a:srgbClr val="00529B"/>
                </a:solidFill>
              </a:rPr>
              <a:t> with spatio-temporal characteristics of mobility and traffic.</a:t>
            </a:r>
          </a:p>
          <a:p>
            <a:pPr marL="342900" indent="-342900">
              <a:buClr>
                <a:srgbClr val="FF9933"/>
              </a:buClr>
              <a:buFont typeface="Wingdings" panose="05000000000000000000" pitchFamily="2" charset="2"/>
              <a:buChar char="q"/>
            </a:pPr>
            <a:r>
              <a:rPr lang="en-US" dirty="0">
                <a:solidFill>
                  <a:srgbClr val="00529B"/>
                </a:solidFill>
              </a:rPr>
              <a:t>Expand device type classification, for example, smartphones vs tablets – do we have “</a:t>
            </a:r>
            <a:r>
              <a:rPr lang="en-US" b="1" i="1" dirty="0">
                <a:solidFill>
                  <a:srgbClr val="00529B"/>
                </a:solidFill>
              </a:rPr>
              <a:t>guitars</a:t>
            </a:r>
            <a:r>
              <a:rPr lang="en-US" dirty="0">
                <a:solidFill>
                  <a:srgbClr val="00529B"/>
                </a:solidFill>
              </a:rPr>
              <a:t>” as well?!</a:t>
            </a:r>
          </a:p>
        </p:txBody>
      </p:sp>
      <p:sp>
        <p:nvSpPr>
          <p:cNvPr id="7" name="Rectangle 6">
            <a:extLst>
              <a:ext uri="{FF2B5EF4-FFF2-40B4-BE49-F238E27FC236}">
                <a16:creationId xmlns:a16="http://schemas.microsoft.com/office/drawing/2014/main" id="{7228808A-E3C7-41E9-A89D-261DC8527BB8}"/>
              </a:ext>
            </a:extLst>
          </p:cNvPr>
          <p:cNvSpPr/>
          <p:nvPr/>
        </p:nvSpPr>
        <p:spPr>
          <a:xfrm>
            <a:off x="289957" y="1659615"/>
            <a:ext cx="8754983" cy="1261884"/>
          </a:xfrm>
          <a:prstGeom prst="rect">
            <a:avLst/>
          </a:prstGeom>
        </p:spPr>
        <p:txBody>
          <a:bodyPr wrap="square">
            <a:spAutoFit/>
          </a:bodyPr>
          <a:lstStyle/>
          <a:p>
            <a:pPr>
              <a:buClr>
                <a:srgbClr val="FF9933"/>
              </a:buClr>
              <a:buFont typeface="Wingdings" panose="05000000000000000000" pitchFamily="2" charset="2"/>
              <a:buChar char="q"/>
            </a:pPr>
            <a:r>
              <a:rPr lang="en-US" sz="1900" dirty="0">
                <a:solidFill>
                  <a:srgbClr val="00529B"/>
                </a:solidFill>
              </a:rPr>
              <a:t>  Studying </a:t>
            </a:r>
            <a:r>
              <a:rPr lang="en-US" sz="1900" b="1" dirty="0">
                <a:solidFill>
                  <a:srgbClr val="00529B"/>
                </a:solidFill>
              </a:rPr>
              <a:t>datasets from other </a:t>
            </a:r>
            <a:r>
              <a:rPr lang="en-US" sz="1900" dirty="0">
                <a:solidFill>
                  <a:srgbClr val="00529B"/>
                </a:solidFill>
              </a:rPr>
              <a:t>network settings and environments to further validate the observed behaviors</a:t>
            </a:r>
          </a:p>
          <a:p>
            <a:pPr>
              <a:buClr>
                <a:srgbClr val="FF9933"/>
              </a:buClr>
              <a:buFont typeface="Wingdings" panose="05000000000000000000" pitchFamily="2" charset="2"/>
              <a:buChar char="q"/>
            </a:pPr>
            <a:r>
              <a:rPr lang="en-US" sz="1900" dirty="0">
                <a:solidFill>
                  <a:srgbClr val="00529B"/>
                </a:solidFill>
              </a:rPr>
              <a:t>  Examining the </a:t>
            </a:r>
            <a:r>
              <a:rPr lang="en-US" sz="1900" b="1" dirty="0">
                <a:solidFill>
                  <a:srgbClr val="00529B"/>
                </a:solidFill>
              </a:rPr>
              <a:t>minimum number of parameters </a:t>
            </a:r>
            <a:r>
              <a:rPr lang="en-US" sz="1900" dirty="0">
                <a:solidFill>
                  <a:srgbClr val="00529B"/>
                </a:solidFill>
              </a:rPr>
              <a:t>required (parsimonious model) to approximate user behavior within given error bounds</a:t>
            </a:r>
          </a:p>
        </p:txBody>
      </p:sp>
    </p:spTree>
    <p:extLst>
      <p:ext uri="{BB962C8B-B14F-4D97-AF65-F5344CB8AC3E}">
        <p14:creationId xmlns:p14="http://schemas.microsoft.com/office/powerpoint/2010/main" val="348136036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46</a:t>
            </a:fld>
            <a:endParaRPr lang="en-US"/>
          </a:p>
        </p:txBody>
      </p:sp>
      <p:sp>
        <p:nvSpPr>
          <p:cNvPr id="12" name="Title 6">
            <a:extLst>
              <a:ext uri="{FF2B5EF4-FFF2-40B4-BE49-F238E27FC236}">
                <a16:creationId xmlns:a16="http://schemas.microsoft.com/office/drawing/2014/main" id="{2CAEA620-FD1D-4897-88E6-0AF33DE03009}"/>
              </a:ext>
            </a:extLst>
          </p:cNvPr>
          <p:cNvSpPr txBox="1">
            <a:spLocks/>
          </p:cNvSpPr>
          <p:nvPr/>
        </p:nvSpPr>
        <p:spPr bwMode="auto">
          <a:xfrm>
            <a:off x="241468" y="679110"/>
            <a:ext cx="7556500" cy="83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0" kern="1200">
                <a:solidFill>
                  <a:schemeClr val="accent1"/>
                </a:solidFill>
                <a:latin typeface="+mj-lt"/>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3300" dirty="0"/>
              <a:t>Framework</a:t>
            </a:r>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3845948" y="1013076"/>
            <a:ext cx="4988378" cy="3754189"/>
          </a:xfrm>
          <a:prstGeom prst="rect">
            <a:avLst/>
          </a:prstGeom>
        </p:spPr>
      </p:pic>
      <p:sp>
        <p:nvSpPr>
          <p:cNvPr id="16" name="Rectangle 15">
            <a:extLst>
              <a:ext uri="{FF2B5EF4-FFF2-40B4-BE49-F238E27FC236}">
                <a16:creationId xmlns:a16="http://schemas.microsoft.com/office/drawing/2014/main" id="{08575D0F-BA68-4BA7-AA1B-4313F59D3DAC}"/>
              </a:ext>
            </a:extLst>
          </p:cNvPr>
          <p:cNvSpPr/>
          <p:nvPr/>
        </p:nvSpPr>
        <p:spPr>
          <a:xfrm>
            <a:off x="5394198" y="642446"/>
            <a:ext cx="2127505" cy="369332"/>
          </a:xfrm>
          <a:prstGeom prst="rect">
            <a:avLst/>
          </a:prstGeom>
        </p:spPr>
        <p:txBody>
          <a:bodyPr wrap="none">
            <a:spAutoFit/>
          </a:bodyPr>
          <a:lstStyle/>
          <a:p>
            <a:pPr algn="ctr"/>
            <a:r>
              <a:rPr lang="en-US" i="1" err="1">
                <a:solidFill>
                  <a:srgbClr val="FF0000"/>
                </a:solidFill>
                <a:latin typeface="Times New Roman"/>
                <a:cs typeface="Times New Roman"/>
              </a:rPr>
              <a:t>FLAMeS</a:t>
            </a:r>
            <a:r>
              <a:rPr lang="en-US" i="1">
                <a:latin typeface="Times New Roman"/>
                <a:cs typeface="Times New Roman"/>
              </a:rPr>
              <a:t> </a:t>
            </a:r>
            <a:r>
              <a:rPr lang="en-US">
                <a:latin typeface="Times New Roman"/>
                <a:cs typeface="Times New Roman"/>
              </a:rPr>
              <a:t>Framework</a:t>
            </a:r>
          </a:p>
        </p:txBody>
      </p:sp>
      <p:sp>
        <p:nvSpPr>
          <p:cNvPr id="2" name="Arrow: Right 1">
            <a:extLst>
              <a:ext uri="{FF2B5EF4-FFF2-40B4-BE49-F238E27FC236}">
                <a16:creationId xmlns:a16="http://schemas.microsoft.com/office/drawing/2014/main" id="{3549BB0C-0163-42FD-9198-FC89927AF00F}"/>
              </a:ext>
            </a:extLst>
          </p:cNvPr>
          <p:cNvSpPr/>
          <p:nvPr/>
        </p:nvSpPr>
        <p:spPr>
          <a:xfrm>
            <a:off x="117763" y="1815450"/>
            <a:ext cx="3748965" cy="749877"/>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00B050"/>
                </a:solidFill>
              </a:rPr>
              <a:t>Goal I) </a:t>
            </a:r>
            <a:r>
              <a:rPr lang="en-US" sz="1200">
                <a:solidFill>
                  <a:srgbClr val="00529B"/>
                </a:solidFill>
              </a:rPr>
              <a:t>Get device type, time and space features</a:t>
            </a:r>
          </a:p>
        </p:txBody>
      </p:sp>
      <p:sp>
        <p:nvSpPr>
          <p:cNvPr id="9" name="Arrow: Right 8">
            <a:extLst>
              <a:ext uri="{FF2B5EF4-FFF2-40B4-BE49-F238E27FC236}">
                <a16:creationId xmlns:a16="http://schemas.microsoft.com/office/drawing/2014/main" id="{271C1327-B945-43A3-9FE5-C7539A7F020F}"/>
              </a:ext>
            </a:extLst>
          </p:cNvPr>
          <p:cNvSpPr/>
          <p:nvPr/>
        </p:nvSpPr>
        <p:spPr>
          <a:xfrm>
            <a:off x="145471" y="2857422"/>
            <a:ext cx="3728184" cy="811932"/>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FF9933"/>
                </a:solidFill>
              </a:rPr>
              <a:t>Goal II)</a:t>
            </a:r>
            <a:r>
              <a:rPr lang="en-US" sz="1200">
                <a:solidFill>
                  <a:srgbClr val="FF0000"/>
                </a:solidFill>
              </a:rPr>
              <a:t> </a:t>
            </a:r>
            <a:r>
              <a:rPr lang="en-US" sz="1200">
                <a:solidFill>
                  <a:srgbClr val="00529B"/>
                </a:solidFill>
              </a:rPr>
              <a:t>Analyze relationships</a:t>
            </a:r>
          </a:p>
        </p:txBody>
      </p:sp>
      <p:sp>
        <p:nvSpPr>
          <p:cNvPr id="10" name="Arrow: Right 9">
            <a:extLst>
              <a:ext uri="{FF2B5EF4-FFF2-40B4-BE49-F238E27FC236}">
                <a16:creationId xmlns:a16="http://schemas.microsoft.com/office/drawing/2014/main" id="{C8ED6C22-7BD7-4763-B2E5-351C4FB84347}"/>
              </a:ext>
            </a:extLst>
          </p:cNvPr>
          <p:cNvSpPr/>
          <p:nvPr/>
        </p:nvSpPr>
        <p:spPr>
          <a:xfrm>
            <a:off x="117764" y="3961449"/>
            <a:ext cx="3728184" cy="751579"/>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FF0000"/>
                </a:solidFill>
              </a:rPr>
              <a:t>Goal III) </a:t>
            </a:r>
            <a:r>
              <a:rPr lang="en-US" sz="1200">
                <a:solidFill>
                  <a:srgbClr val="00529B"/>
                </a:solidFill>
              </a:rPr>
              <a:t>Quantify the value of integrated model</a:t>
            </a:r>
          </a:p>
        </p:txBody>
      </p:sp>
      <mc:AlternateContent xmlns:mc="http://schemas.openxmlformats.org/markup-compatibility/2006" xmlns:a14="http://schemas.microsoft.com/office/drawing/2010/main">
        <mc:Choice Requires="a14">
          <p:sp>
            <p:nvSpPr>
              <p:cNvPr id="11" name="Arrow: Right 10">
                <a:extLst>
                  <a:ext uri="{FF2B5EF4-FFF2-40B4-BE49-F238E27FC236}">
                    <a16:creationId xmlns:a16="http://schemas.microsoft.com/office/drawing/2014/main" id="{8F6BA948-4BA4-4EC7-B536-F07EF1CF4E15}"/>
                  </a:ext>
                </a:extLst>
              </p:cNvPr>
              <p:cNvSpPr/>
              <p:nvPr/>
            </p:nvSpPr>
            <p:spPr>
              <a:xfrm>
                <a:off x="117764" y="2087943"/>
                <a:ext cx="3748965" cy="749877"/>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00B050"/>
                    </a:solidFill>
                  </a:rPr>
                  <a:t>Goal I</a:t>
                </a:r>
                <a14:m>
                  <m:oMath xmlns:m="http://schemas.openxmlformats.org/officeDocument/2006/math">
                    <m:r>
                      <a:rPr lang="en-US" sz="1200" b="0" i="1" smtClean="0">
                        <a:solidFill>
                          <a:srgbClr val="00B050"/>
                        </a:solidFill>
                        <a:latin typeface="Cambria Math" panose="02040503050406030204" pitchFamily="18" charset="0"/>
                      </a:rPr>
                      <m:t>′</m:t>
                    </m:r>
                  </m:oMath>
                </a14:m>
                <a:r>
                  <a:rPr lang="en-US" sz="1200">
                    <a:solidFill>
                      <a:srgbClr val="00B050"/>
                    </a:solidFill>
                  </a:rPr>
                  <a:t>) </a:t>
                </a:r>
                <a:r>
                  <a:rPr lang="en-US" sz="1200">
                    <a:solidFill>
                      <a:srgbClr val="00529B"/>
                    </a:solidFill>
                  </a:rPr>
                  <a:t>Get datasets from various environments</a:t>
                </a:r>
              </a:p>
            </p:txBody>
          </p:sp>
        </mc:Choice>
        <mc:Fallback xmlns="">
          <p:sp>
            <p:nvSpPr>
              <p:cNvPr id="11" name="Arrow: Right 10">
                <a:extLst>
                  <a:ext uri="{FF2B5EF4-FFF2-40B4-BE49-F238E27FC236}">
                    <a16:creationId xmlns:a16="http://schemas.microsoft.com/office/drawing/2014/main" id="{8F6BA948-4BA4-4EC7-B536-F07EF1CF4E15}"/>
                  </a:ext>
                </a:extLst>
              </p:cNvPr>
              <p:cNvSpPr>
                <a:spLocks noRot="1" noChangeAspect="1" noMove="1" noResize="1" noEditPoints="1" noAdjustHandles="1" noChangeArrowheads="1" noChangeShapeType="1" noTextEdit="1"/>
              </p:cNvSpPr>
              <p:nvPr/>
            </p:nvSpPr>
            <p:spPr>
              <a:xfrm>
                <a:off x="117764" y="2087943"/>
                <a:ext cx="3748965" cy="749877"/>
              </a:xfrm>
              <a:prstGeom prst="rightArrow">
                <a:avLst/>
              </a:prstGeom>
              <a:blipFill>
                <a:blip r:embed="rId4"/>
                <a:stretch>
                  <a:fillRect/>
                </a:stretch>
              </a:blipFill>
              <a:ln w="12700" cap="flat" cmpd="sng" algn="ctr">
                <a:solidFill>
                  <a:schemeClr val="accent1"/>
                </a:solidFill>
                <a:prstDash val="solid"/>
                <a:round/>
                <a:headEnd type="none" w="med" len="med"/>
                <a:tailEnd type="none" w="med" len="med"/>
              </a:ln>
            </p:spPr>
            <p:txBody>
              <a:bodyPr/>
              <a:lstStyle/>
              <a:p>
                <a:r>
                  <a:rPr lang="en-US">
                    <a:noFill/>
                  </a:rPr>
                  <a:t> </a:t>
                </a:r>
              </a:p>
            </p:txBody>
          </p:sp>
        </mc:Fallback>
      </mc:AlternateContent>
      <p:sp>
        <p:nvSpPr>
          <p:cNvPr id="13" name="Title 6">
            <a:extLst>
              <a:ext uri="{FF2B5EF4-FFF2-40B4-BE49-F238E27FC236}">
                <a16:creationId xmlns:a16="http://schemas.microsoft.com/office/drawing/2014/main" id="{B98903A0-CFCE-4BEE-A8FA-F5789C7A2B07}"/>
              </a:ext>
            </a:extLst>
          </p:cNvPr>
          <p:cNvSpPr txBox="1">
            <a:spLocks/>
          </p:cNvSpPr>
          <p:nvPr/>
        </p:nvSpPr>
        <p:spPr bwMode="auto">
          <a:xfrm>
            <a:off x="241468" y="916968"/>
            <a:ext cx="7556500" cy="83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0" kern="1200">
                <a:solidFill>
                  <a:schemeClr val="accent1"/>
                </a:solidFill>
                <a:latin typeface="+mj-lt"/>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3300"/>
              <a:t>Future Framework</a:t>
            </a:r>
          </a:p>
        </p:txBody>
      </p:sp>
      <mc:AlternateContent xmlns:mc="http://schemas.openxmlformats.org/markup-compatibility/2006" xmlns:a14="http://schemas.microsoft.com/office/drawing/2010/main">
        <mc:Choice Requires="a14">
          <p:sp>
            <p:nvSpPr>
              <p:cNvPr id="15" name="Arrow: Right 14">
                <a:extLst>
                  <a:ext uri="{FF2B5EF4-FFF2-40B4-BE49-F238E27FC236}">
                    <a16:creationId xmlns:a16="http://schemas.microsoft.com/office/drawing/2014/main" id="{44447C5C-249A-4E19-BC2B-79CB5ED7BFA2}"/>
                  </a:ext>
                </a:extLst>
              </p:cNvPr>
              <p:cNvSpPr/>
              <p:nvPr/>
            </p:nvSpPr>
            <p:spPr>
              <a:xfrm>
                <a:off x="152402" y="2996271"/>
                <a:ext cx="3728184" cy="1033298"/>
              </a:xfrm>
              <a:prstGeom prst="rightArrow">
                <a:avLst>
                  <a:gd name="adj1" fmla="val 50000"/>
                  <a:gd name="adj2" fmla="val 39944"/>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FF9933"/>
                    </a:solidFill>
                  </a:rPr>
                  <a:t>Goal II</a:t>
                </a:r>
                <a14:m>
                  <m:oMath xmlns:m="http://schemas.openxmlformats.org/officeDocument/2006/math">
                    <m:r>
                      <a:rPr lang="en-US" sz="1200" b="0" i="1" smtClean="0">
                        <a:solidFill>
                          <a:srgbClr val="FF9933"/>
                        </a:solidFill>
                        <a:latin typeface="Cambria Math" panose="02040503050406030204" pitchFamily="18" charset="0"/>
                      </a:rPr>
                      <m:t>′</m:t>
                    </m:r>
                  </m:oMath>
                </a14:m>
                <a:r>
                  <a:rPr lang="en-US" sz="1200">
                    <a:solidFill>
                      <a:srgbClr val="FF9933"/>
                    </a:solidFill>
                  </a:rPr>
                  <a:t>)</a:t>
                </a:r>
                <a:r>
                  <a:rPr lang="en-US" sz="1200">
                    <a:solidFill>
                      <a:srgbClr val="FF0000"/>
                    </a:solidFill>
                  </a:rPr>
                  <a:t> </a:t>
                </a:r>
                <a:r>
                  <a:rPr lang="en-US" sz="1200">
                    <a:solidFill>
                      <a:srgbClr val="00529B"/>
                    </a:solidFill>
                  </a:rPr>
                  <a:t>Analyze minimum number of parameters for a parsimonious model, expand the cube if necessary</a:t>
                </a:r>
              </a:p>
            </p:txBody>
          </p:sp>
        </mc:Choice>
        <mc:Fallback xmlns="">
          <p:sp>
            <p:nvSpPr>
              <p:cNvPr id="15" name="Arrow: Right 14">
                <a:extLst>
                  <a:ext uri="{FF2B5EF4-FFF2-40B4-BE49-F238E27FC236}">
                    <a16:creationId xmlns:a16="http://schemas.microsoft.com/office/drawing/2014/main" id="{44447C5C-249A-4E19-BC2B-79CB5ED7BFA2}"/>
                  </a:ext>
                </a:extLst>
              </p:cNvPr>
              <p:cNvSpPr>
                <a:spLocks noRot="1" noChangeAspect="1" noMove="1" noResize="1" noEditPoints="1" noAdjustHandles="1" noChangeArrowheads="1" noChangeShapeType="1" noTextEdit="1"/>
              </p:cNvSpPr>
              <p:nvPr/>
            </p:nvSpPr>
            <p:spPr>
              <a:xfrm>
                <a:off x="152402" y="2996271"/>
                <a:ext cx="3728184" cy="1033298"/>
              </a:xfrm>
              <a:prstGeom prst="rightArrow">
                <a:avLst>
                  <a:gd name="adj1" fmla="val 50000"/>
                  <a:gd name="adj2" fmla="val 39944"/>
                </a:avLst>
              </a:prstGeom>
              <a:blipFill>
                <a:blip r:embed="rId5"/>
                <a:stretch>
                  <a:fillRect/>
                </a:stretch>
              </a:blipFill>
              <a:ln w="12700" cap="flat" cmpd="sng" algn="ctr">
                <a:solidFill>
                  <a:schemeClr val="accent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rrow: Right 16">
                <a:extLst>
                  <a:ext uri="{FF2B5EF4-FFF2-40B4-BE49-F238E27FC236}">
                    <a16:creationId xmlns:a16="http://schemas.microsoft.com/office/drawing/2014/main" id="{1098E1C6-9A85-4124-BFD5-6BDDBD525927}"/>
                  </a:ext>
                </a:extLst>
              </p:cNvPr>
              <p:cNvSpPr/>
              <p:nvPr/>
            </p:nvSpPr>
            <p:spPr>
              <a:xfrm>
                <a:off x="124693" y="4231610"/>
                <a:ext cx="3728184" cy="751579"/>
              </a:xfrm>
              <a:prstGeom prst="rightArrow">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a:solidFill>
                      <a:srgbClr val="FF0000"/>
                    </a:solidFill>
                  </a:rPr>
                  <a:t>Goal III</a:t>
                </a:r>
                <a14:m>
                  <m:oMath xmlns:m="http://schemas.openxmlformats.org/officeDocument/2006/math">
                    <m:r>
                      <a:rPr lang="en-US" sz="1200" b="0" i="1" smtClean="0">
                        <a:solidFill>
                          <a:srgbClr val="FF0000"/>
                        </a:solidFill>
                        <a:latin typeface="Cambria Math" panose="02040503050406030204" pitchFamily="18" charset="0"/>
                      </a:rPr>
                      <m:t>′</m:t>
                    </m:r>
                  </m:oMath>
                </a14:m>
                <a:r>
                  <a:rPr lang="en-US" sz="1200">
                    <a:solidFill>
                      <a:srgbClr val="FF0000"/>
                    </a:solidFill>
                  </a:rPr>
                  <a:t>) </a:t>
                </a:r>
                <a:r>
                  <a:rPr lang="en-US" sz="1200">
                    <a:solidFill>
                      <a:srgbClr val="00529B"/>
                    </a:solidFill>
                  </a:rPr>
                  <a:t>Investigate services, measure and validate accuracy of  generative models</a:t>
                </a:r>
              </a:p>
            </p:txBody>
          </p:sp>
        </mc:Choice>
        <mc:Fallback xmlns="">
          <p:sp>
            <p:nvSpPr>
              <p:cNvPr id="17" name="Arrow: Right 16">
                <a:extLst>
                  <a:ext uri="{FF2B5EF4-FFF2-40B4-BE49-F238E27FC236}">
                    <a16:creationId xmlns:a16="http://schemas.microsoft.com/office/drawing/2014/main" id="{1098E1C6-9A85-4124-BFD5-6BDDBD525927}"/>
                  </a:ext>
                </a:extLst>
              </p:cNvPr>
              <p:cNvSpPr>
                <a:spLocks noRot="1" noChangeAspect="1" noMove="1" noResize="1" noEditPoints="1" noAdjustHandles="1" noChangeArrowheads="1" noChangeShapeType="1" noTextEdit="1"/>
              </p:cNvSpPr>
              <p:nvPr/>
            </p:nvSpPr>
            <p:spPr>
              <a:xfrm>
                <a:off x="124693" y="4231610"/>
                <a:ext cx="3728184" cy="751579"/>
              </a:xfrm>
              <a:prstGeom prst="rightArrow">
                <a:avLst/>
              </a:prstGeom>
              <a:blipFill>
                <a:blip r:embed="rId6"/>
                <a:stretch>
                  <a:fillRect/>
                </a:stretch>
              </a:blipFill>
              <a:ln w="12700" cap="flat" cmpd="sng" algn="ctr">
                <a:solidFill>
                  <a:schemeClr val="accent1"/>
                </a:solidFill>
                <a:prstDash val="solid"/>
                <a:round/>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2082802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6" fill="hold" grpId="0" nodeType="after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1+ppt_w/2"/>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grpId="0"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0-ppt_w/2"/>
                                          </p:val>
                                        </p:tav>
                                      </p:tavLst>
                                    </p:anim>
                                    <p:anim calcmode="lin" valueType="num">
                                      <p:cBhvr additive="base">
                                        <p:cTn id="18" dur="500"/>
                                        <p:tgtEl>
                                          <p:spTgt spid="2"/>
                                        </p:tgtEl>
                                        <p:attrNameLst>
                                          <p:attrName>ppt_y</p:attrName>
                                        </p:attrNameLst>
                                      </p:cBhvr>
                                      <p:tavLst>
                                        <p:tav tm="0">
                                          <p:val>
                                            <p:strVal val="ppt_y"/>
                                          </p:val>
                                        </p:tav>
                                        <p:tav tm="100000">
                                          <p:val>
                                            <p:strVal val="ppt_y"/>
                                          </p:val>
                                        </p:tav>
                                      </p:tavLst>
                                    </p:anim>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8" fill="hold" grpId="0" nodeType="click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0-ppt_w/2"/>
                                          </p:val>
                                        </p:tav>
                                      </p:tavLst>
                                    </p:anim>
                                    <p:anim calcmode="lin" valueType="num">
                                      <p:cBhvr additive="base">
                                        <p:cTn id="29" dur="500"/>
                                        <p:tgtEl>
                                          <p:spTgt spid="9"/>
                                        </p:tgtEl>
                                        <p:attrNameLst>
                                          <p:attrName>ppt_y</p:attrName>
                                        </p:attrNameLst>
                                      </p:cBhvr>
                                      <p:tavLst>
                                        <p:tav tm="0">
                                          <p:val>
                                            <p:strVal val="ppt_y"/>
                                          </p:val>
                                        </p:tav>
                                        <p:tav tm="100000">
                                          <p:val>
                                            <p:strVal val="ppt_y"/>
                                          </p:val>
                                        </p:tav>
                                      </p:tavLst>
                                    </p:anim>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8" fill="hold" grpId="0" nodeType="clickEffect">
                                  <p:stCondLst>
                                    <p:cond delay="0"/>
                                  </p:stCondLst>
                                  <p:childTnLst>
                                    <p:anim calcmode="lin" valueType="num">
                                      <p:cBhvr additive="base">
                                        <p:cTn id="39" dur="500"/>
                                        <p:tgtEl>
                                          <p:spTgt spid="10"/>
                                        </p:tgtEl>
                                        <p:attrNameLst>
                                          <p:attrName>ppt_x</p:attrName>
                                        </p:attrNameLst>
                                      </p:cBhvr>
                                      <p:tavLst>
                                        <p:tav tm="0">
                                          <p:val>
                                            <p:strVal val="ppt_x"/>
                                          </p:val>
                                        </p:tav>
                                        <p:tav tm="100000">
                                          <p:val>
                                            <p:strVal val="0-ppt_w/2"/>
                                          </p:val>
                                        </p:tav>
                                      </p:tavLst>
                                    </p:anim>
                                    <p:anim calcmode="lin" valueType="num">
                                      <p:cBhvr additive="base">
                                        <p:cTn id="40" dur="500"/>
                                        <p:tgtEl>
                                          <p:spTgt spid="10"/>
                                        </p:tgtEl>
                                        <p:attrNameLst>
                                          <p:attrName>ppt_y</p:attrName>
                                        </p:attrNameLst>
                                      </p:cBhvr>
                                      <p:tavLst>
                                        <p:tav tm="0">
                                          <p:val>
                                            <p:strVal val="ppt_y"/>
                                          </p:val>
                                        </p:tav>
                                        <p:tav tm="100000">
                                          <p:val>
                                            <p:strVal val="ppt_y"/>
                                          </p:val>
                                        </p:tav>
                                      </p:tavLst>
                                    </p:anim>
                                    <p:set>
                                      <p:cBhvr>
                                        <p:cTn id="41" dur="1" fill="hold">
                                          <p:stCondLst>
                                            <p:cond delay="499"/>
                                          </p:stCondLst>
                                        </p:cTn>
                                        <p:tgtEl>
                                          <p:spTgt spid="10"/>
                                        </p:tgtEl>
                                        <p:attrNameLst>
                                          <p:attrName>style.visibility</p:attrName>
                                        </p:attrNameLst>
                                      </p:cBhvr>
                                      <p:to>
                                        <p:strVal val="hidden"/>
                                      </p:to>
                                    </p:set>
                                  </p:childTnLst>
                                </p:cTn>
                              </p:par>
                            </p:childTnLst>
                          </p:cTn>
                        </p:par>
                        <p:par>
                          <p:cTn id="42" fill="hold">
                            <p:stCondLst>
                              <p:cond delay="500"/>
                            </p:stCondLst>
                            <p:childTnLst>
                              <p:par>
                                <p:cTn id="43" presetID="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9" grpId="0" animBg="1"/>
      <p:bldP spid="10" grpId="0" animBg="1"/>
      <p:bldP spid="11" grpId="0" animBg="1"/>
      <p:bldP spid="13" grpId="0"/>
      <p:bldP spid="15"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04843"/>
            <a:ext cx="8225394" cy="574727"/>
          </a:xfrm>
        </p:spPr>
        <p:txBody>
          <a:bodyPr/>
          <a:lstStyle/>
          <a:p>
            <a:r>
              <a:rPr lang="en-US" sz="3300" dirty="0"/>
              <a:t>Takeaways</a:t>
            </a:r>
          </a:p>
        </p:txBody>
      </p:sp>
      <p:sp>
        <p:nvSpPr>
          <p:cNvPr id="4" name="Slide Number Placeholder 3"/>
          <p:cNvSpPr>
            <a:spLocks noGrp="1"/>
          </p:cNvSpPr>
          <p:nvPr>
            <p:ph type="sldNum" sz="quarter" idx="10"/>
          </p:nvPr>
        </p:nvSpPr>
        <p:spPr/>
        <p:txBody>
          <a:bodyPr/>
          <a:lstStyle/>
          <a:p>
            <a:fld id="{694FADCD-22F2-4A14-A571-6ACF405E65FD}" type="slidenum">
              <a:rPr lang="en-US" smtClean="0"/>
              <a:t>47</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03828" y="1537304"/>
            <a:ext cx="8639298"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2400" dirty="0"/>
              <a:t>It is crucial to differentiate </a:t>
            </a:r>
            <a:r>
              <a:rPr lang="en-US" sz="2400" b="1" dirty="0">
                <a:solidFill>
                  <a:srgbClr val="FF0000"/>
                </a:solidFill>
              </a:rPr>
              <a:t>flutes vs. cellos</a:t>
            </a:r>
            <a:r>
              <a:rPr lang="en-US" sz="2400" dirty="0">
                <a:solidFill>
                  <a:srgbClr val="FF0000"/>
                </a:solidFill>
              </a:rPr>
              <a:t> </a:t>
            </a:r>
          </a:p>
          <a:p>
            <a:pPr lvl="1"/>
            <a:r>
              <a:rPr lang="en-US" sz="2400" dirty="0"/>
              <a:t>for both </a:t>
            </a:r>
            <a:r>
              <a:rPr lang="en-US" sz="2400" b="1" dirty="0"/>
              <a:t>mobility</a:t>
            </a:r>
            <a:r>
              <a:rPr lang="en-US" sz="2400" dirty="0"/>
              <a:t> and </a:t>
            </a:r>
            <a:r>
              <a:rPr lang="en-US" sz="2400" b="1" dirty="0"/>
              <a:t>traffic</a:t>
            </a:r>
            <a:r>
              <a:rPr lang="en-US" sz="2400" dirty="0"/>
              <a:t>. </a:t>
            </a:r>
          </a:p>
          <a:p>
            <a:pPr lvl="1"/>
            <a:r>
              <a:rPr lang="en-US" sz="2400" b="1" dirty="0"/>
              <a:t>Correlations</a:t>
            </a:r>
            <a:r>
              <a:rPr lang="en-US" sz="2400" dirty="0"/>
              <a:t> of these features matter, and should be captured in models!</a:t>
            </a:r>
          </a:p>
          <a:p>
            <a:r>
              <a:rPr lang="en-US" sz="2400" dirty="0"/>
              <a:t>There is </a:t>
            </a:r>
            <a:r>
              <a:rPr lang="en-US" sz="2400" b="1" dirty="0"/>
              <a:t>significant potential </a:t>
            </a:r>
            <a:r>
              <a:rPr lang="en-US" sz="2400" dirty="0"/>
              <a:t>for </a:t>
            </a:r>
            <a:r>
              <a:rPr lang="en-US" sz="2400" b="1" i="1" dirty="0">
                <a:solidFill>
                  <a:srgbClr val="FF0000"/>
                </a:solidFill>
              </a:rPr>
              <a:t>integrated</a:t>
            </a:r>
            <a:r>
              <a:rPr lang="en-US" sz="2400" dirty="0">
                <a:solidFill>
                  <a:srgbClr val="FF0000"/>
                </a:solidFill>
              </a:rPr>
              <a:t> </a:t>
            </a:r>
            <a:r>
              <a:rPr lang="en-US" sz="2400" b="1" dirty="0">
                <a:solidFill>
                  <a:srgbClr val="FF0000"/>
                </a:solidFill>
              </a:rPr>
              <a:t>mobility-traffic models</a:t>
            </a:r>
            <a:r>
              <a:rPr lang="en-US" sz="2400" dirty="0">
                <a:solidFill>
                  <a:srgbClr val="FF0000"/>
                </a:solidFill>
              </a:rPr>
              <a:t> </a:t>
            </a:r>
            <a:r>
              <a:rPr lang="en-US" sz="2400" dirty="0"/>
              <a:t>that capture relationships across        </a:t>
            </a:r>
            <a:r>
              <a:rPr lang="en-US" sz="2500" b="1" dirty="0"/>
              <a:t>device types</a:t>
            </a:r>
            <a:r>
              <a:rPr lang="en-US" sz="2400" dirty="0"/>
              <a:t>, </a:t>
            </a:r>
            <a:r>
              <a:rPr lang="en-US" sz="2500" b="1" dirty="0"/>
              <a:t>time</a:t>
            </a:r>
            <a:r>
              <a:rPr lang="en-US" sz="2400" dirty="0"/>
              <a:t> and </a:t>
            </a:r>
            <a:r>
              <a:rPr lang="en-US" sz="2500" b="1" dirty="0"/>
              <a:t>space</a:t>
            </a:r>
            <a:r>
              <a:rPr lang="en-US" sz="2400" dirty="0"/>
              <a:t>.</a:t>
            </a:r>
          </a:p>
          <a:p>
            <a:endParaRPr lang="en-US" sz="2400" dirty="0"/>
          </a:p>
        </p:txBody>
      </p:sp>
      <p:pic>
        <p:nvPicPr>
          <p:cNvPr id="5" name="Picture 4" descr="A close up of a device&#10;&#10;Description generated with high confidence">
            <a:extLst>
              <a:ext uri="{FF2B5EF4-FFF2-40B4-BE49-F238E27FC236}">
                <a16:creationId xmlns:a16="http://schemas.microsoft.com/office/drawing/2014/main" id="{6A2D6CF4-818E-4DB9-85C3-9DF0C5D082A0}"/>
              </a:ext>
            </a:extLst>
          </p:cNvPr>
          <p:cNvPicPr>
            <a:picLocks noChangeAspect="1"/>
          </p:cNvPicPr>
          <p:nvPr/>
        </p:nvPicPr>
        <p:blipFill>
          <a:blip r:embed="rId3"/>
          <a:stretch>
            <a:fillRect/>
          </a:stretch>
        </p:blipFill>
        <p:spPr>
          <a:xfrm>
            <a:off x="5013710" y="893855"/>
            <a:ext cx="1596819" cy="543916"/>
          </a:xfrm>
          <a:prstGeom prst="rect">
            <a:avLst/>
          </a:prstGeom>
        </p:spPr>
      </p:pic>
      <p:pic>
        <p:nvPicPr>
          <p:cNvPr id="6" name="Picture 5" descr="A close up of a instrument&#10;&#10;Description generated with high confidence">
            <a:extLst>
              <a:ext uri="{FF2B5EF4-FFF2-40B4-BE49-F238E27FC236}">
                <a16:creationId xmlns:a16="http://schemas.microsoft.com/office/drawing/2014/main" id="{B5AF8CF0-49A3-4D73-A176-715CF67DDDF2}"/>
              </a:ext>
            </a:extLst>
          </p:cNvPr>
          <p:cNvPicPr>
            <a:picLocks noChangeAspect="1"/>
          </p:cNvPicPr>
          <p:nvPr/>
        </p:nvPicPr>
        <p:blipFill>
          <a:blip r:embed="rId4"/>
          <a:stretch>
            <a:fillRect/>
          </a:stretch>
        </p:blipFill>
        <p:spPr>
          <a:xfrm>
            <a:off x="7987139" y="420592"/>
            <a:ext cx="848002" cy="1696004"/>
          </a:xfrm>
          <a:prstGeom prst="rect">
            <a:avLst/>
          </a:prstGeom>
        </p:spPr>
      </p:pic>
      <p:pic>
        <p:nvPicPr>
          <p:cNvPr id="7" name="Picture 11" descr="A picture containing sky, sitting, athletic game, outdoor&#10;&#10;Description generated with high confidence">
            <a:extLst>
              <a:ext uri="{FF2B5EF4-FFF2-40B4-BE49-F238E27FC236}">
                <a16:creationId xmlns:a16="http://schemas.microsoft.com/office/drawing/2014/main" id="{C83387B4-F990-473F-8711-15F94FE32F7F}"/>
              </a:ext>
            </a:extLst>
          </p:cNvPr>
          <p:cNvPicPr>
            <a:picLocks noChangeAspect="1"/>
          </p:cNvPicPr>
          <p:nvPr/>
        </p:nvPicPr>
        <p:blipFill>
          <a:blip r:embed="rId5"/>
          <a:stretch>
            <a:fillRect/>
          </a:stretch>
        </p:blipFill>
        <p:spPr>
          <a:xfrm>
            <a:off x="6930319" y="482347"/>
            <a:ext cx="1373757" cy="516831"/>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72D14EC5-7462-46C5-91A3-0FEF5A61A924}"/>
              </a:ext>
            </a:extLst>
          </p:cNvPr>
          <p:cNvPicPr>
            <a:picLocks noChangeAspect="1"/>
          </p:cNvPicPr>
          <p:nvPr/>
        </p:nvPicPr>
        <p:blipFill>
          <a:blip r:embed="rId6"/>
          <a:stretch>
            <a:fillRect/>
          </a:stretch>
        </p:blipFill>
        <p:spPr>
          <a:xfrm>
            <a:off x="5086880" y="4225119"/>
            <a:ext cx="2155491" cy="894572"/>
          </a:xfrm>
          <a:prstGeom prst="rect">
            <a:avLst/>
          </a:prstGeom>
        </p:spPr>
      </p:pic>
    </p:spTree>
    <p:extLst>
      <p:ext uri="{BB962C8B-B14F-4D97-AF65-F5344CB8AC3E}">
        <p14:creationId xmlns:p14="http://schemas.microsoft.com/office/powerpoint/2010/main" val="35399410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297" y="1572526"/>
            <a:ext cx="8272703" cy="1334281"/>
          </a:xfrm>
        </p:spPr>
        <p:txBody>
          <a:bodyPr/>
          <a:lstStyle/>
          <a:p>
            <a:r>
              <a:rPr lang="en-US" dirty="0"/>
              <a:t>Thanks!</a:t>
            </a:r>
            <a:br>
              <a:rPr lang="en-US" dirty="0"/>
            </a:br>
            <a:r>
              <a:rPr lang="en-US" dirty="0"/>
              <a:t>Questions?</a:t>
            </a:r>
          </a:p>
        </p:txBody>
      </p:sp>
      <p:sp>
        <p:nvSpPr>
          <p:cNvPr id="3" name="TextBox 2">
            <a:extLst>
              <a:ext uri="{FF2B5EF4-FFF2-40B4-BE49-F238E27FC236}">
                <a16:creationId xmlns:a16="http://schemas.microsoft.com/office/drawing/2014/main" id="{A7435539-5114-4E3D-8C12-8B247CB12785}"/>
              </a:ext>
            </a:extLst>
          </p:cNvPr>
          <p:cNvSpPr txBox="1"/>
          <p:nvPr/>
        </p:nvSpPr>
        <p:spPr>
          <a:xfrm>
            <a:off x="937952" y="4078193"/>
            <a:ext cx="7672648" cy="646331"/>
          </a:xfrm>
          <a:prstGeom prst="rect">
            <a:avLst/>
          </a:prstGeom>
          <a:noFill/>
        </p:spPr>
        <p:txBody>
          <a:bodyPr wrap="square" rtlCol="0">
            <a:spAutoFit/>
          </a:bodyPr>
          <a:lstStyle/>
          <a:p>
            <a:r>
              <a:rPr lang="en-US" b="1" dirty="0">
                <a:solidFill>
                  <a:schemeClr val="bg1"/>
                </a:solidFill>
              </a:rPr>
              <a:t>Do you have mobility/traffic datasets? Please let us know </a:t>
            </a:r>
            <a:r>
              <a:rPr lang="en-US" b="1" dirty="0">
                <a:solidFill>
                  <a:schemeClr val="bg1"/>
                </a:solidFill>
                <a:sym typeface="Wingdings" panose="05000000000000000000" pitchFamily="2" charset="2"/>
              </a:rPr>
              <a:t></a:t>
            </a:r>
          </a:p>
          <a:p>
            <a:r>
              <a:rPr lang="en-US" b="1" dirty="0">
                <a:solidFill>
                  <a:schemeClr val="bg1"/>
                </a:solidFill>
                <a:sym typeface="Wingdings" panose="05000000000000000000" pitchFamily="2" charset="2"/>
              </a:rPr>
              <a:t>Babak Alipour </a:t>
            </a:r>
            <a:r>
              <a:rPr lang="en-US" b="1" dirty="0">
                <a:solidFill>
                  <a:schemeClr val="bg1"/>
                </a:solidFill>
                <a:sym typeface="Wingdings" panose="05000000000000000000" pitchFamily="2" charset="2"/>
                <a:hlinkClick r:id="rId3"/>
              </a:rPr>
              <a:t>babak.ap@ufl.edu</a:t>
            </a:r>
            <a:r>
              <a:rPr lang="en-US" b="1" dirty="0">
                <a:solidFill>
                  <a:schemeClr val="bg1"/>
                </a:solidFill>
                <a:sym typeface="Wingdings" panose="05000000000000000000" pitchFamily="2" charset="2"/>
              </a:rPr>
              <a:t>, Ahmed Helmy </a:t>
            </a:r>
            <a:r>
              <a:rPr lang="en-US" b="1" dirty="0">
                <a:solidFill>
                  <a:schemeClr val="bg1"/>
                </a:solidFill>
                <a:sym typeface="Wingdings" panose="05000000000000000000" pitchFamily="2" charset="2"/>
                <a:hlinkClick r:id="rId4"/>
              </a:rPr>
              <a:t>helmy@ufl.edu</a:t>
            </a:r>
            <a:r>
              <a:rPr lang="en-US" b="1" dirty="0">
                <a:solidFill>
                  <a:schemeClr val="bg1"/>
                </a:solidFill>
                <a:sym typeface="Wingdings" panose="05000000000000000000" pitchFamily="2" charset="2"/>
              </a:rPr>
              <a:t> </a:t>
            </a:r>
            <a:endParaRPr lang="en-US" b="1" dirty="0">
              <a:solidFill>
                <a:schemeClr val="bg1"/>
              </a:solidFill>
            </a:endParaRPr>
          </a:p>
        </p:txBody>
      </p:sp>
      <p:sp>
        <p:nvSpPr>
          <p:cNvPr id="5" name="Rectangle 4">
            <a:extLst>
              <a:ext uri="{FF2B5EF4-FFF2-40B4-BE49-F238E27FC236}">
                <a16:creationId xmlns:a16="http://schemas.microsoft.com/office/drawing/2014/main" id="{67E24044-23FB-4B1B-8B16-AFA6DFFC5B59}"/>
              </a:ext>
            </a:extLst>
          </p:cNvPr>
          <p:cNvSpPr/>
          <p:nvPr/>
        </p:nvSpPr>
        <p:spPr>
          <a:xfrm>
            <a:off x="936836" y="2773581"/>
            <a:ext cx="8141624" cy="1200329"/>
          </a:xfrm>
          <a:prstGeom prst="rect">
            <a:avLst/>
          </a:prstGeom>
        </p:spPr>
        <p:txBody>
          <a:bodyPr wrap="square">
            <a:spAutoFit/>
          </a:bodyPr>
          <a:lstStyle/>
          <a:p>
            <a:pPr marL="0" indent="0">
              <a:buFont typeface="Arial" panose="020B0604020202020204" pitchFamily="34" charset="0"/>
              <a:buNone/>
            </a:pPr>
            <a:r>
              <a:rPr lang="en-US" sz="2000" b="1" dirty="0">
                <a:solidFill>
                  <a:schemeClr val="bg1"/>
                </a:solidFill>
              </a:rPr>
              <a:t>Parts of materials will be shared for reproducibility! </a:t>
            </a:r>
          </a:p>
          <a:p>
            <a:pPr marL="0" indent="0">
              <a:buFont typeface="Arial" panose="020B0604020202020204" pitchFamily="34" charset="0"/>
              <a:buNone/>
            </a:pPr>
            <a:r>
              <a:rPr lang="en-US" sz="2000" b="1" dirty="0">
                <a:solidFill>
                  <a:schemeClr val="bg1"/>
                </a:solidFill>
              </a:rPr>
              <a:t>Link: </a:t>
            </a:r>
            <a:r>
              <a:rPr lang="en-US" sz="3000" b="1" dirty="0">
                <a:solidFill>
                  <a:schemeClr val="bg1"/>
                </a:solidFill>
                <a:hlinkClick r:id="rId5"/>
              </a:rPr>
              <a:t>cise.ufl.edu/~helmy/MobiLib.htm</a:t>
            </a:r>
            <a:r>
              <a:rPr lang="en-US" sz="3000" b="1" dirty="0">
                <a:solidFill>
                  <a:schemeClr val="bg1"/>
                </a:solidFill>
              </a:rPr>
              <a:t>  </a:t>
            </a:r>
          </a:p>
          <a:p>
            <a:pPr marL="0" indent="0">
              <a:buFont typeface="Arial" panose="020B0604020202020204" pitchFamily="34" charset="0"/>
              <a:buNone/>
            </a:pPr>
            <a:r>
              <a:rPr lang="en-US" sz="2000" b="1" dirty="0">
                <a:solidFill>
                  <a:schemeClr val="bg1"/>
                </a:solidFill>
              </a:rPr>
              <a:t>Look for Flutes vs. Cellos!</a:t>
            </a:r>
          </a:p>
        </p:txBody>
      </p:sp>
      <p:pic>
        <p:nvPicPr>
          <p:cNvPr id="6" name="Picture 5" descr="A close up of a device&#10;&#10;Description generated with high confidence">
            <a:extLst>
              <a:ext uri="{FF2B5EF4-FFF2-40B4-BE49-F238E27FC236}">
                <a16:creationId xmlns:a16="http://schemas.microsoft.com/office/drawing/2014/main" id="{9DB9934C-F1FB-499D-A0CB-A95C4B71EF7A}"/>
              </a:ext>
            </a:extLst>
          </p:cNvPr>
          <p:cNvPicPr>
            <a:picLocks noChangeAspect="1"/>
          </p:cNvPicPr>
          <p:nvPr/>
        </p:nvPicPr>
        <p:blipFill>
          <a:blip r:embed="rId6"/>
          <a:stretch>
            <a:fillRect/>
          </a:stretch>
        </p:blipFill>
        <p:spPr>
          <a:xfrm>
            <a:off x="4875273" y="864917"/>
            <a:ext cx="1596819" cy="543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lose up of a instrument&#10;&#10;Description generated with high confidence">
            <a:extLst>
              <a:ext uri="{FF2B5EF4-FFF2-40B4-BE49-F238E27FC236}">
                <a16:creationId xmlns:a16="http://schemas.microsoft.com/office/drawing/2014/main" id="{CAFE83A4-C752-4B54-9344-E7A4CE6356A8}"/>
              </a:ext>
            </a:extLst>
          </p:cNvPr>
          <p:cNvPicPr>
            <a:picLocks noChangeAspect="1"/>
          </p:cNvPicPr>
          <p:nvPr/>
        </p:nvPicPr>
        <p:blipFill>
          <a:blip r:embed="rId7"/>
          <a:stretch>
            <a:fillRect/>
          </a:stretch>
        </p:blipFill>
        <p:spPr>
          <a:xfrm>
            <a:off x="7891185" y="642328"/>
            <a:ext cx="1103034" cy="2206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1" descr="A picture containing sky, sitting, athletic game, outdoor&#10;&#10;Description generated with high confidence">
            <a:extLst>
              <a:ext uri="{FF2B5EF4-FFF2-40B4-BE49-F238E27FC236}">
                <a16:creationId xmlns:a16="http://schemas.microsoft.com/office/drawing/2014/main" id="{9B3BE79D-EF5F-4914-99EE-E3FAC02855AE}"/>
              </a:ext>
            </a:extLst>
          </p:cNvPr>
          <p:cNvPicPr>
            <a:picLocks noChangeAspect="1"/>
          </p:cNvPicPr>
          <p:nvPr/>
        </p:nvPicPr>
        <p:blipFill>
          <a:blip r:embed="rId8"/>
          <a:stretch>
            <a:fillRect/>
          </a:stretch>
        </p:blipFill>
        <p:spPr>
          <a:xfrm>
            <a:off x="6492478" y="683240"/>
            <a:ext cx="1373757" cy="516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3">
            <a:extLst>
              <a:ext uri="{FF2B5EF4-FFF2-40B4-BE49-F238E27FC236}">
                <a16:creationId xmlns:a16="http://schemas.microsoft.com/office/drawing/2014/main" id="{659C6E94-2507-4916-9223-109C77F4D361}"/>
              </a:ext>
            </a:extLst>
          </p:cNvPr>
          <p:cNvSpPr txBox="1">
            <a:spLocks/>
          </p:cNvSpPr>
          <p:nvPr/>
        </p:nvSpPr>
        <p:spPr bwMode="auto">
          <a:xfrm>
            <a:off x="4268728" y="121336"/>
            <a:ext cx="4809732" cy="83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80000"/>
              </a:lnSpc>
              <a:spcBef>
                <a:spcPct val="0"/>
              </a:spcBef>
              <a:spcAft>
                <a:spcPct val="0"/>
              </a:spcAft>
              <a:defRPr sz="3600" b="0" kern="1200">
                <a:solidFill>
                  <a:schemeClr val="bg1"/>
                </a:solidFill>
                <a:latin typeface="+mj-lt"/>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2000" b="1" dirty="0">
                <a:solidFill>
                  <a:srgbClr val="FF9933"/>
                </a:solidFill>
                <a:latin typeface="NimbusRomNo9L-ReguItal"/>
              </a:rPr>
              <a:t>Flutes </a:t>
            </a:r>
            <a:r>
              <a:rPr lang="en-US" sz="2000" b="1" dirty="0">
                <a:solidFill>
                  <a:srgbClr val="FF9933"/>
                </a:solidFill>
                <a:latin typeface="NimbusRomNo9L-Regu"/>
              </a:rPr>
              <a:t>vs. </a:t>
            </a:r>
            <a:r>
              <a:rPr lang="en-US" sz="2000" b="1" dirty="0">
                <a:solidFill>
                  <a:srgbClr val="FF9933"/>
                </a:solidFill>
                <a:latin typeface="NimbusRomNo9L-ReguItal"/>
              </a:rPr>
              <a:t>Cellos</a:t>
            </a:r>
            <a:r>
              <a:rPr lang="en-US" sz="2000" dirty="0">
                <a:solidFill>
                  <a:srgbClr val="FF9933"/>
                </a:solidFill>
                <a:latin typeface="NimbusRomNo9L-Regu"/>
              </a:rPr>
              <a:t>: Analyzing </a:t>
            </a:r>
            <a:r>
              <a:rPr lang="en-US" sz="2000" b="1" dirty="0">
                <a:solidFill>
                  <a:srgbClr val="FF9933"/>
                </a:solidFill>
                <a:latin typeface="NimbusRomNo9L-Regu"/>
              </a:rPr>
              <a:t>Mobility-Traffic</a:t>
            </a:r>
            <a:br>
              <a:rPr lang="en-US" sz="2000" dirty="0">
                <a:solidFill>
                  <a:srgbClr val="FF9933"/>
                </a:solidFill>
                <a:latin typeface="NimbusRomNo9L-Regu"/>
              </a:rPr>
            </a:br>
            <a:r>
              <a:rPr lang="en-US" sz="2000" dirty="0">
                <a:solidFill>
                  <a:srgbClr val="FF9933"/>
                </a:solidFill>
                <a:latin typeface="NimbusRomNo9L-Regu"/>
              </a:rPr>
              <a:t>Correlations in </a:t>
            </a:r>
            <a:r>
              <a:rPr lang="en-US" sz="2000" b="1" dirty="0">
                <a:solidFill>
                  <a:srgbClr val="FF9933"/>
                </a:solidFill>
                <a:latin typeface="NimbusRomNo9L-Regu"/>
              </a:rPr>
              <a:t>Large</a:t>
            </a:r>
            <a:r>
              <a:rPr lang="en-US" sz="2000" dirty="0">
                <a:solidFill>
                  <a:srgbClr val="FF9933"/>
                </a:solidFill>
                <a:latin typeface="NimbusRomNo9L-Regu"/>
              </a:rPr>
              <a:t> WLAN Traces</a:t>
            </a:r>
            <a:endParaRPr lang="en-US" sz="2000" dirty="0">
              <a:solidFill>
                <a:srgbClr val="FF9933"/>
              </a:solidFill>
            </a:endParaRPr>
          </a:p>
        </p:txBody>
      </p:sp>
    </p:spTree>
    <p:extLst>
      <p:ext uri="{BB962C8B-B14F-4D97-AF65-F5344CB8AC3E}">
        <p14:creationId xmlns:p14="http://schemas.microsoft.com/office/powerpoint/2010/main" val="2822735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Acknowledgements:</a:t>
            </a:r>
          </a:p>
        </p:txBody>
      </p:sp>
      <p:sp>
        <p:nvSpPr>
          <p:cNvPr id="4" name="Slide Number Placeholder 3"/>
          <p:cNvSpPr>
            <a:spLocks noGrp="1"/>
          </p:cNvSpPr>
          <p:nvPr>
            <p:ph type="sldNum" sz="quarter" idx="10"/>
          </p:nvPr>
        </p:nvSpPr>
        <p:spPr/>
        <p:txBody>
          <a:bodyPr/>
          <a:lstStyle/>
          <a:p>
            <a:fld id="{694FADCD-22F2-4A14-A571-6ACF405E65FD}" type="slidenum">
              <a:rPr lang="en-US" smtClean="0"/>
              <a:t>49</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15728"/>
            <a:ext cx="8639298"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We thank Dr. Alin Dobra for help in the computing cluster, and the anonymous reviewers for useful feedback. </a:t>
            </a:r>
          </a:p>
          <a:p>
            <a:r>
              <a:rPr lang="en-US"/>
              <a:t>Dr. Mostafa Ammar suggested the term ’cello mobility’.</a:t>
            </a:r>
          </a:p>
          <a:p>
            <a:r>
              <a:rPr lang="en-US"/>
              <a:t>Partial funding was provided by NSF 1320694 at Univ. of Florida, August-Wilhelm Sheer fellowship at Technical University-Munich, and Aalto Univ.</a:t>
            </a:r>
          </a:p>
          <a:p>
            <a:r>
              <a:rPr lang="en-US"/>
              <a:t>Several pictures in the slides from retrieved from </a:t>
            </a:r>
            <a:r>
              <a:rPr lang="en-US">
                <a:hlinkClick r:id="rId3"/>
              </a:rPr>
              <a:t>https://pixabay.com</a:t>
            </a:r>
            <a:r>
              <a:rPr lang="en-US"/>
              <a:t> </a:t>
            </a:r>
          </a:p>
        </p:txBody>
      </p:sp>
    </p:spTree>
    <p:extLst>
      <p:ext uri="{BB962C8B-B14F-4D97-AF65-F5344CB8AC3E}">
        <p14:creationId xmlns:p14="http://schemas.microsoft.com/office/powerpoint/2010/main" val="25172153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ACEED7-0049-43FE-99BA-2E49A274ACFD}"/>
              </a:ext>
            </a:extLst>
          </p:cNvPr>
          <p:cNvSpPr>
            <a:spLocks noGrp="1"/>
          </p:cNvSpPr>
          <p:nvPr>
            <p:ph sz="half" idx="2"/>
          </p:nvPr>
        </p:nvSpPr>
        <p:spPr>
          <a:xfrm>
            <a:off x="289957" y="1981394"/>
            <a:ext cx="3657600" cy="2664848"/>
          </a:xfrm>
        </p:spPr>
        <p:txBody>
          <a:bodyPr/>
          <a:lstStyle/>
          <a:p>
            <a:r>
              <a:rPr lang="en-US" dirty="0"/>
              <a:t>Captures ‘</a:t>
            </a:r>
            <a:r>
              <a:rPr lang="en-US" sz="2000" b="1" dirty="0"/>
              <a:t>on-the-go</a:t>
            </a:r>
            <a:r>
              <a:rPr lang="en-US" dirty="0"/>
              <a:t>’ usage scenarios (i.e., </a:t>
            </a:r>
            <a:r>
              <a:rPr lang="en-US" b="1" dirty="0"/>
              <a:t>smartphones</a:t>
            </a:r>
            <a:r>
              <a:rPr lang="en-US" dirty="0"/>
              <a:t>)</a:t>
            </a:r>
          </a:p>
          <a:p>
            <a:r>
              <a:rPr lang="en-US" dirty="0"/>
              <a:t>Higher mobility expected, needs to be </a:t>
            </a:r>
            <a:r>
              <a:rPr lang="en-US" b="1" dirty="0"/>
              <a:t>quantified</a:t>
            </a:r>
          </a:p>
          <a:p>
            <a:r>
              <a:rPr lang="en-US" dirty="0"/>
              <a:t>Traffic patterns?</a:t>
            </a:r>
          </a:p>
        </p:txBody>
      </p:sp>
      <p:sp>
        <p:nvSpPr>
          <p:cNvPr id="3" name="Content Placeholder 2">
            <a:extLst>
              <a:ext uri="{FF2B5EF4-FFF2-40B4-BE49-F238E27FC236}">
                <a16:creationId xmlns:a16="http://schemas.microsoft.com/office/drawing/2014/main" id="{50623118-96D5-45CA-AB56-DF4F84C71AE3}"/>
              </a:ext>
            </a:extLst>
          </p:cNvPr>
          <p:cNvSpPr>
            <a:spLocks noGrp="1"/>
          </p:cNvSpPr>
          <p:nvPr>
            <p:ph sz="quarter" idx="4"/>
          </p:nvPr>
        </p:nvSpPr>
        <p:spPr>
          <a:xfrm>
            <a:off x="4572000" y="1981394"/>
            <a:ext cx="3657600" cy="2664848"/>
          </a:xfrm>
        </p:spPr>
        <p:txBody>
          <a:bodyPr/>
          <a:lstStyle/>
          <a:p>
            <a:r>
              <a:rPr lang="en-US" dirty="0"/>
              <a:t>Captures ‘</a:t>
            </a:r>
            <a:r>
              <a:rPr lang="en-US" sz="2000" b="1" dirty="0"/>
              <a:t>sit-to-use</a:t>
            </a:r>
            <a:r>
              <a:rPr lang="en-US" dirty="0"/>
              <a:t>’ usage scenarios (i.e., </a:t>
            </a:r>
            <a:r>
              <a:rPr lang="en-US" b="1" dirty="0"/>
              <a:t>laptops</a:t>
            </a:r>
            <a:r>
              <a:rPr lang="en-US" dirty="0"/>
              <a:t>)</a:t>
            </a:r>
          </a:p>
          <a:p>
            <a:r>
              <a:rPr lang="en-US" dirty="0"/>
              <a:t>Lower mobility expected, needs to be </a:t>
            </a:r>
            <a:r>
              <a:rPr lang="en-US" b="1" dirty="0"/>
              <a:t>quantified</a:t>
            </a:r>
          </a:p>
          <a:p>
            <a:r>
              <a:rPr lang="en-US" dirty="0"/>
              <a:t>Traffic patterns?</a:t>
            </a:r>
          </a:p>
        </p:txBody>
      </p:sp>
      <p:sp>
        <p:nvSpPr>
          <p:cNvPr id="4" name="Text Placeholder 3">
            <a:extLst>
              <a:ext uri="{FF2B5EF4-FFF2-40B4-BE49-F238E27FC236}">
                <a16:creationId xmlns:a16="http://schemas.microsoft.com/office/drawing/2014/main" id="{8BF897FF-C30B-4A9F-ABB9-DA1D37B9EE09}"/>
              </a:ext>
            </a:extLst>
          </p:cNvPr>
          <p:cNvSpPr>
            <a:spLocks noGrp="1"/>
          </p:cNvSpPr>
          <p:nvPr>
            <p:ph type="body" idx="1"/>
          </p:nvPr>
        </p:nvSpPr>
        <p:spPr>
          <a:xfrm>
            <a:off x="293821" y="1653089"/>
            <a:ext cx="3657600" cy="242047"/>
          </a:xfrm>
        </p:spPr>
        <p:txBody>
          <a:bodyPr/>
          <a:lstStyle/>
          <a:p>
            <a:r>
              <a:rPr lang="en-US" dirty="0"/>
              <a:t>Flutes</a:t>
            </a:r>
          </a:p>
        </p:txBody>
      </p:sp>
      <p:sp>
        <p:nvSpPr>
          <p:cNvPr id="5" name="Text Placeholder 4">
            <a:extLst>
              <a:ext uri="{FF2B5EF4-FFF2-40B4-BE49-F238E27FC236}">
                <a16:creationId xmlns:a16="http://schemas.microsoft.com/office/drawing/2014/main" id="{7764C5ED-2486-4E60-AEF5-58B2E78AD95A}"/>
              </a:ext>
            </a:extLst>
          </p:cNvPr>
          <p:cNvSpPr>
            <a:spLocks noGrp="1"/>
          </p:cNvSpPr>
          <p:nvPr>
            <p:ph type="body" sz="quarter" idx="3"/>
          </p:nvPr>
        </p:nvSpPr>
        <p:spPr>
          <a:xfrm>
            <a:off x="4572000" y="1609840"/>
            <a:ext cx="3657600" cy="242047"/>
          </a:xfrm>
        </p:spPr>
        <p:txBody>
          <a:bodyPr/>
          <a:lstStyle/>
          <a:p>
            <a:r>
              <a:rPr lang="en-US" dirty="0"/>
              <a:t>Cellos</a:t>
            </a:r>
          </a:p>
        </p:txBody>
      </p:sp>
      <p:sp>
        <p:nvSpPr>
          <p:cNvPr id="7" name="Title 6">
            <a:extLst>
              <a:ext uri="{FF2B5EF4-FFF2-40B4-BE49-F238E27FC236}">
                <a16:creationId xmlns:a16="http://schemas.microsoft.com/office/drawing/2014/main" id="{E2271F65-1249-4116-9782-BF07A35A3C1B}"/>
              </a:ext>
            </a:extLst>
          </p:cNvPr>
          <p:cNvSpPr>
            <a:spLocks noGrp="1"/>
          </p:cNvSpPr>
          <p:nvPr>
            <p:ph type="title"/>
          </p:nvPr>
        </p:nvSpPr>
        <p:spPr>
          <a:xfrm>
            <a:off x="289956" y="893855"/>
            <a:ext cx="8168243" cy="837009"/>
          </a:xfrm>
        </p:spPr>
        <p:txBody>
          <a:bodyPr/>
          <a:lstStyle/>
          <a:p>
            <a:r>
              <a:rPr lang="en-US" dirty="0"/>
              <a:t>Flute                vs Cello        Mobility</a:t>
            </a:r>
          </a:p>
        </p:txBody>
      </p:sp>
      <p:sp>
        <p:nvSpPr>
          <p:cNvPr id="8" name="Slide Number Placeholder 7">
            <a:extLst>
              <a:ext uri="{FF2B5EF4-FFF2-40B4-BE49-F238E27FC236}">
                <a16:creationId xmlns:a16="http://schemas.microsoft.com/office/drawing/2014/main" id="{F3667C10-D635-4D39-84DE-159F44FE0C1C}"/>
              </a:ext>
            </a:extLst>
          </p:cNvPr>
          <p:cNvSpPr>
            <a:spLocks noGrp="1"/>
          </p:cNvSpPr>
          <p:nvPr>
            <p:ph type="sldNum" sz="quarter" idx="11"/>
          </p:nvPr>
        </p:nvSpPr>
        <p:spPr/>
        <p:txBody>
          <a:bodyPr/>
          <a:lstStyle/>
          <a:p>
            <a:fld id="{694FADCD-22F2-4A14-A571-6ACF405E65FD}" type="slidenum">
              <a:rPr lang="en-US" smtClean="0"/>
              <a:t>5</a:t>
            </a:fld>
            <a:endParaRPr lang="en-US" dirty="0"/>
          </a:p>
        </p:txBody>
      </p:sp>
      <p:sp>
        <p:nvSpPr>
          <p:cNvPr id="10" name="Arrow: Left-Right 9">
            <a:extLst>
              <a:ext uri="{FF2B5EF4-FFF2-40B4-BE49-F238E27FC236}">
                <a16:creationId xmlns:a16="http://schemas.microsoft.com/office/drawing/2014/main" id="{8369953A-C1AB-44C7-8D76-0A32496C5CF4}"/>
              </a:ext>
            </a:extLst>
          </p:cNvPr>
          <p:cNvSpPr/>
          <p:nvPr/>
        </p:nvSpPr>
        <p:spPr>
          <a:xfrm>
            <a:off x="2341417" y="3412637"/>
            <a:ext cx="2272146" cy="737259"/>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just"/>
            <a:r>
              <a:rPr lang="en-US" sz="1000" dirty="0"/>
              <a:t>Comparison not well-studied</a:t>
            </a:r>
          </a:p>
        </p:txBody>
      </p:sp>
      <p:sp>
        <p:nvSpPr>
          <p:cNvPr id="11" name="Rectangle 10">
            <a:extLst>
              <a:ext uri="{FF2B5EF4-FFF2-40B4-BE49-F238E27FC236}">
                <a16:creationId xmlns:a16="http://schemas.microsoft.com/office/drawing/2014/main" id="{1249E2E8-8811-4D56-96B9-1ED6A9658646}"/>
              </a:ext>
            </a:extLst>
          </p:cNvPr>
          <p:cNvSpPr/>
          <p:nvPr/>
        </p:nvSpPr>
        <p:spPr>
          <a:xfrm>
            <a:off x="1285628" y="4303238"/>
            <a:ext cx="6655870" cy="738664"/>
          </a:xfrm>
          <a:prstGeom prst="rect">
            <a:avLst/>
          </a:prstGeom>
        </p:spPr>
        <p:txBody>
          <a:bodyPr wrap="square">
            <a:spAutoFit/>
          </a:bodyPr>
          <a:lstStyle/>
          <a:p>
            <a:r>
              <a:rPr lang="en-US" dirty="0">
                <a:solidFill>
                  <a:srgbClr val="00B050"/>
                </a:solidFill>
              </a:rPr>
              <a:t>Goal I) </a:t>
            </a:r>
            <a:r>
              <a:rPr lang="en-US" dirty="0">
                <a:solidFill>
                  <a:srgbClr val="00529B"/>
                </a:solidFill>
              </a:rPr>
              <a:t>How different are </a:t>
            </a:r>
            <a:r>
              <a:rPr lang="en-US" b="1" dirty="0">
                <a:solidFill>
                  <a:srgbClr val="00529B"/>
                </a:solidFill>
              </a:rPr>
              <a:t>mobility and traffic characteristics </a:t>
            </a:r>
            <a:r>
              <a:rPr lang="en-US" dirty="0">
                <a:solidFill>
                  <a:srgbClr val="00529B"/>
                </a:solidFill>
              </a:rPr>
              <a:t>across </a:t>
            </a:r>
            <a:r>
              <a:rPr lang="en-US" sz="2400" b="1" i="1" dirty="0">
                <a:solidFill>
                  <a:srgbClr val="00529B"/>
                </a:solidFill>
              </a:rPr>
              <a:t>device types</a:t>
            </a:r>
            <a:r>
              <a:rPr lang="en-US" dirty="0">
                <a:solidFill>
                  <a:srgbClr val="00529B"/>
                </a:solidFill>
              </a:rPr>
              <a:t>, time and space?</a:t>
            </a:r>
          </a:p>
        </p:txBody>
      </p:sp>
      <p:pic>
        <p:nvPicPr>
          <p:cNvPr id="9" name="Picture 8" descr="A close up of a device&#10;&#10;Description generated with high confidence">
            <a:extLst>
              <a:ext uri="{FF2B5EF4-FFF2-40B4-BE49-F238E27FC236}">
                <a16:creationId xmlns:a16="http://schemas.microsoft.com/office/drawing/2014/main" id="{928D35FD-B9FF-444C-8FF1-DD4690A29A7A}"/>
              </a:ext>
            </a:extLst>
          </p:cNvPr>
          <p:cNvPicPr>
            <a:picLocks noChangeAspect="1"/>
          </p:cNvPicPr>
          <p:nvPr/>
        </p:nvPicPr>
        <p:blipFill>
          <a:blip r:embed="rId3"/>
          <a:stretch>
            <a:fillRect/>
          </a:stretch>
        </p:blipFill>
        <p:spPr>
          <a:xfrm>
            <a:off x="1600200" y="955831"/>
            <a:ext cx="1596819" cy="543916"/>
          </a:xfrm>
          <a:prstGeom prst="rect">
            <a:avLst/>
          </a:prstGeom>
        </p:spPr>
      </p:pic>
      <p:pic>
        <p:nvPicPr>
          <p:cNvPr id="13" name="Picture 12" descr="A close up of a instrument&#10;&#10;Description generated with high confidence">
            <a:extLst>
              <a:ext uri="{FF2B5EF4-FFF2-40B4-BE49-F238E27FC236}">
                <a16:creationId xmlns:a16="http://schemas.microsoft.com/office/drawing/2014/main" id="{75D63AA4-1621-40AE-9693-B4C27D5CF2A3}"/>
              </a:ext>
            </a:extLst>
          </p:cNvPr>
          <p:cNvPicPr>
            <a:picLocks noChangeAspect="1"/>
          </p:cNvPicPr>
          <p:nvPr/>
        </p:nvPicPr>
        <p:blipFill>
          <a:blip r:embed="rId4"/>
          <a:stretch>
            <a:fillRect/>
          </a:stretch>
        </p:blipFill>
        <p:spPr>
          <a:xfrm>
            <a:off x="5000390" y="382374"/>
            <a:ext cx="848002" cy="1696004"/>
          </a:xfrm>
          <a:prstGeom prst="rect">
            <a:avLst/>
          </a:prstGeom>
        </p:spPr>
      </p:pic>
      <p:pic>
        <p:nvPicPr>
          <p:cNvPr id="6" name="Picture 11" descr="A picture containing sky, sitting, athletic game, outdoor&#10;&#10;Description generated with high confidence">
            <a:extLst>
              <a:ext uri="{FF2B5EF4-FFF2-40B4-BE49-F238E27FC236}">
                <a16:creationId xmlns:a16="http://schemas.microsoft.com/office/drawing/2014/main" id="{2B46AAC8-067C-4EB3-9946-A3BC6445AA3F}"/>
              </a:ext>
            </a:extLst>
          </p:cNvPr>
          <p:cNvPicPr>
            <a:picLocks noChangeAspect="1"/>
          </p:cNvPicPr>
          <p:nvPr/>
        </p:nvPicPr>
        <p:blipFill>
          <a:blip r:embed="rId5"/>
          <a:stretch>
            <a:fillRect/>
          </a:stretch>
        </p:blipFill>
        <p:spPr>
          <a:xfrm>
            <a:off x="3836599" y="523354"/>
            <a:ext cx="1373757" cy="516831"/>
          </a:xfrm>
          <a:prstGeom prst="rect">
            <a:avLst/>
          </a:prstGeom>
        </p:spPr>
      </p:pic>
    </p:spTree>
    <p:extLst>
      <p:ext uri="{BB962C8B-B14F-4D97-AF65-F5344CB8AC3E}">
        <p14:creationId xmlns:p14="http://schemas.microsoft.com/office/powerpoint/2010/main" val="133330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4537CB-17BA-1048-9014-887BE5BF695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61B9501-0CB2-054E-ACE6-F5179C20403B}"/>
              </a:ext>
            </a:extLst>
          </p:cNvPr>
          <p:cNvSpPr>
            <a:spLocks noGrp="1"/>
          </p:cNvSpPr>
          <p:nvPr>
            <p:ph type="title"/>
          </p:nvPr>
        </p:nvSpPr>
        <p:spPr/>
        <p:txBody>
          <a:bodyPr/>
          <a:lstStyle/>
          <a:p>
            <a:pPr algn="ctr"/>
            <a:r>
              <a:rPr lang="en-US" dirty="0"/>
              <a:t>Backup Slides</a:t>
            </a:r>
          </a:p>
        </p:txBody>
      </p:sp>
      <p:sp>
        <p:nvSpPr>
          <p:cNvPr id="4" name="Slide Number Placeholder 3">
            <a:extLst>
              <a:ext uri="{FF2B5EF4-FFF2-40B4-BE49-F238E27FC236}">
                <a16:creationId xmlns:a16="http://schemas.microsoft.com/office/drawing/2014/main" id="{76498C57-3435-D244-BAC6-714EB9F454DF}"/>
              </a:ext>
            </a:extLst>
          </p:cNvPr>
          <p:cNvSpPr>
            <a:spLocks noGrp="1"/>
          </p:cNvSpPr>
          <p:nvPr>
            <p:ph type="sldNum" sz="quarter" idx="10"/>
          </p:nvPr>
        </p:nvSpPr>
        <p:spPr/>
        <p:txBody>
          <a:bodyPr/>
          <a:lstStyle/>
          <a:p>
            <a:fld id="{694FADCD-22F2-4A14-A571-6ACF405E65FD}" type="slidenum">
              <a:rPr lang="en-US" smtClean="0"/>
              <a:t>50</a:t>
            </a:fld>
            <a:endParaRPr lang="en-US" dirty="0"/>
          </a:p>
        </p:txBody>
      </p:sp>
    </p:spTree>
    <p:extLst>
      <p:ext uri="{BB962C8B-B14F-4D97-AF65-F5344CB8AC3E}">
        <p14:creationId xmlns:p14="http://schemas.microsoft.com/office/powerpoint/2010/main" val="272699960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8AF39-187A-4C68-994E-7093B8EF4532}"/>
              </a:ext>
            </a:extLst>
          </p:cNvPr>
          <p:cNvSpPr>
            <a:spLocks noGrp="1"/>
          </p:cNvSpPr>
          <p:nvPr>
            <p:ph sz="quarter" idx="4"/>
          </p:nvPr>
        </p:nvSpPr>
        <p:spPr>
          <a:xfrm>
            <a:off x="289955" y="1557421"/>
            <a:ext cx="8225396" cy="3367870"/>
          </a:xfrm>
        </p:spPr>
        <p:txBody>
          <a:bodyPr>
            <a:normAutofit/>
          </a:bodyPr>
          <a:lstStyle/>
          <a:p>
            <a:r>
              <a:rPr lang="en-US" sz="2000" dirty="0"/>
              <a:t>Scarcity of publicly available datasets containing </a:t>
            </a:r>
            <a:r>
              <a:rPr lang="en-US" sz="2000" b="1" dirty="0"/>
              <a:t>both</a:t>
            </a:r>
            <a:r>
              <a:rPr lang="en-US" sz="2000" dirty="0"/>
              <a:t> dimensions  </a:t>
            </a:r>
          </a:p>
          <a:p>
            <a:pPr lvl="1"/>
            <a:r>
              <a:rPr lang="en-US" sz="2000" dirty="0"/>
              <a:t>Limitations of available datasets and scenarios in time &amp; space</a:t>
            </a:r>
          </a:p>
          <a:p>
            <a:r>
              <a:rPr lang="en-US" sz="2000" dirty="0"/>
              <a:t>Multi-dimensional comparative analysis</a:t>
            </a:r>
          </a:p>
          <a:p>
            <a:pPr lvl="1"/>
            <a:r>
              <a:rPr lang="en-US" sz="2000" dirty="0"/>
              <a:t>Identifying mobility/network traffic features</a:t>
            </a:r>
          </a:p>
          <a:p>
            <a:pPr lvl="1"/>
            <a:r>
              <a:rPr lang="en-US" sz="2000" dirty="0"/>
              <a:t>Device type categorization</a:t>
            </a:r>
          </a:p>
          <a:p>
            <a:r>
              <a:rPr lang="en-US" sz="2000" dirty="0"/>
              <a:t>This is the result of </a:t>
            </a:r>
            <a:r>
              <a:rPr lang="en-US" sz="2000" b="1" dirty="0"/>
              <a:t>4 years</a:t>
            </a:r>
            <a:r>
              <a:rPr lang="en-US" sz="2000" dirty="0"/>
              <a:t> of efforts, with this work as a stepping stone for future integrated mobility-traffic models.</a:t>
            </a:r>
          </a:p>
          <a:p>
            <a:endParaRPr lang="en-US" sz="2800" dirty="0"/>
          </a:p>
        </p:txBody>
      </p:sp>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51</a:t>
            </a:fld>
            <a:endParaRPr lang="en-US" dirty="0"/>
          </a:p>
        </p:txBody>
      </p:sp>
      <p:sp>
        <p:nvSpPr>
          <p:cNvPr id="6" name="Text Placeholder 4">
            <a:extLst>
              <a:ext uri="{FF2B5EF4-FFF2-40B4-BE49-F238E27FC236}">
                <a16:creationId xmlns:a16="http://schemas.microsoft.com/office/drawing/2014/main" id="{3CFF695C-BCE2-46F8-85EC-E02131F212ED}"/>
              </a:ext>
            </a:extLst>
          </p:cNvPr>
          <p:cNvSpPr>
            <a:spLocks noGrp="1"/>
          </p:cNvSpPr>
          <p:nvPr>
            <p:ph type="body" idx="1"/>
          </p:nvPr>
        </p:nvSpPr>
        <p:spPr>
          <a:xfrm>
            <a:off x="289955" y="932637"/>
            <a:ext cx="8225396" cy="515163"/>
          </a:xfrm>
        </p:spPr>
        <p:txBody>
          <a:bodyPr/>
          <a:lstStyle/>
          <a:p>
            <a:r>
              <a:rPr lang="en-US" sz="2800" dirty="0"/>
              <a:t>Challenges</a:t>
            </a:r>
          </a:p>
        </p:txBody>
      </p:sp>
    </p:spTree>
    <p:extLst>
      <p:ext uri="{BB962C8B-B14F-4D97-AF65-F5344CB8AC3E}">
        <p14:creationId xmlns:p14="http://schemas.microsoft.com/office/powerpoint/2010/main" val="206014150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8AF39-187A-4C68-994E-7093B8EF4532}"/>
              </a:ext>
            </a:extLst>
          </p:cNvPr>
          <p:cNvSpPr>
            <a:spLocks noGrp="1"/>
          </p:cNvSpPr>
          <p:nvPr>
            <p:ph sz="quarter" idx="4"/>
          </p:nvPr>
        </p:nvSpPr>
        <p:spPr>
          <a:xfrm>
            <a:off x="289955" y="1557421"/>
            <a:ext cx="8225396" cy="3367870"/>
          </a:xfrm>
        </p:spPr>
        <p:txBody>
          <a:bodyPr>
            <a:normAutofit/>
          </a:bodyPr>
          <a:lstStyle/>
          <a:p>
            <a:r>
              <a:rPr lang="en-US" sz="2000" b="1" dirty="0"/>
              <a:t>Privacy</a:t>
            </a:r>
            <a:r>
              <a:rPr lang="en-US" sz="2000" dirty="0"/>
              <a:t> concerns are another important challenge.</a:t>
            </a:r>
          </a:p>
          <a:p>
            <a:r>
              <a:rPr lang="en-US" sz="2000" dirty="0"/>
              <a:t>An integrated mobility-traffic model should be able to provide </a:t>
            </a:r>
            <a:r>
              <a:rPr lang="en-US" sz="2000" b="1" dirty="0"/>
              <a:t>synthesized </a:t>
            </a:r>
            <a:r>
              <a:rPr lang="en-US" sz="2000" dirty="0"/>
              <a:t>data points that capture the statistical characteristics of data for various applications, without exposing the original data points, and subsequently the users’ privacy.</a:t>
            </a:r>
          </a:p>
          <a:p>
            <a:r>
              <a:rPr lang="en-US" sz="2000" dirty="0"/>
              <a:t>One of the purposes of our model to have the ability to create ‘virtual campuses’, with adjustable features while also maintaining the relationships among features.</a:t>
            </a:r>
          </a:p>
          <a:p>
            <a:endParaRPr lang="en-US" sz="2800" dirty="0"/>
          </a:p>
        </p:txBody>
      </p:sp>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52</a:t>
            </a:fld>
            <a:endParaRPr lang="en-US" dirty="0"/>
          </a:p>
        </p:txBody>
      </p:sp>
      <p:sp>
        <p:nvSpPr>
          <p:cNvPr id="6" name="Text Placeholder 4">
            <a:extLst>
              <a:ext uri="{FF2B5EF4-FFF2-40B4-BE49-F238E27FC236}">
                <a16:creationId xmlns:a16="http://schemas.microsoft.com/office/drawing/2014/main" id="{3CFF695C-BCE2-46F8-85EC-E02131F212ED}"/>
              </a:ext>
            </a:extLst>
          </p:cNvPr>
          <p:cNvSpPr>
            <a:spLocks noGrp="1"/>
          </p:cNvSpPr>
          <p:nvPr>
            <p:ph type="body" idx="1"/>
          </p:nvPr>
        </p:nvSpPr>
        <p:spPr>
          <a:xfrm>
            <a:off x="289955" y="932637"/>
            <a:ext cx="8225396" cy="515163"/>
          </a:xfrm>
        </p:spPr>
        <p:txBody>
          <a:bodyPr/>
          <a:lstStyle/>
          <a:p>
            <a:r>
              <a:rPr lang="en-US" sz="2800" dirty="0"/>
              <a:t>Challenges</a:t>
            </a:r>
          </a:p>
        </p:txBody>
      </p:sp>
    </p:spTree>
    <p:extLst>
      <p:ext uri="{BB962C8B-B14F-4D97-AF65-F5344CB8AC3E}">
        <p14:creationId xmlns:p14="http://schemas.microsoft.com/office/powerpoint/2010/main" val="394371578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Datasets</a:t>
            </a:r>
            <a:endParaRPr lang="en-US" baseline="30000" dirty="0"/>
          </a:p>
        </p:txBody>
      </p:sp>
      <p:sp>
        <p:nvSpPr>
          <p:cNvPr id="4" name="Slide Number Placeholder 3"/>
          <p:cNvSpPr>
            <a:spLocks noGrp="1"/>
          </p:cNvSpPr>
          <p:nvPr>
            <p:ph type="sldNum" sz="quarter" idx="10"/>
          </p:nvPr>
        </p:nvSpPr>
        <p:spPr/>
        <p:txBody>
          <a:bodyPr/>
          <a:lstStyle/>
          <a:p>
            <a:fld id="{694FADCD-22F2-4A14-A571-6ACF405E65FD}" type="slidenum">
              <a:rPr lang="en-US" smtClean="0"/>
              <a:t>53</a:t>
            </a:fld>
            <a:endParaRPr lang="en-US" dirty="0"/>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B68AFD56-DC1C-497F-9F1E-C1461D7E89A9}"/>
                  </a:ext>
                </a:extLst>
              </p:cNvPr>
              <p:cNvSpPr>
                <a:spLocks noGrp="1"/>
              </p:cNvSpPr>
              <p:nvPr>
                <p:ph idx="1"/>
              </p:nvPr>
            </p:nvSpPr>
            <p:spPr>
              <a:xfrm>
                <a:off x="289956" y="1591023"/>
                <a:ext cx="8225395" cy="3375832"/>
              </a:xfrm>
            </p:spPr>
            <p:txBody>
              <a:bodyPr/>
              <a:lstStyle/>
              <a:p>
                <a:r>
                  <a:rPr lang="en-US" dirty="0"/>
                  <a:t>DHCP</a:t>
                </a:r>
                <a:endParaRPr lang="en-US" b="1" i="1" dirty="0"/>
              </a:p>
              <a:p>
                <a:pPr lvl="1"/>
                <a:r>
                  <a:rPr lang="en-US" dirty="0"/>
                  <a:t>DHCP logs derived from WLAN events.</a:t>
                </a:r>
              </a:p>
              <a:p>
                <a:pPr lvl="1"/>
                <a:endParaRPr lang="en-US" dirty="0"/>
              </a:p>
              <a:p>
                <a:pPr lvl="1"/>
                <a:endParaRPr lang="en-US" dirty="0"/>
              </a:p>
              <a:p>
                <a:pPr lvl="1"/>
                <a:endParaRPr lang="en-US" dirty="0"/>
              </a:p>
              <a:p>
                <a:pPr lvl="1"/>
                <a:endParaRPr lang="en-US" dirty="0"/>
              </a:p>
              <a:p>
                <a:pPr lvl="1"/>
                <a:endParaRPr lang="en-US" dirty="0"/>
              </a:p>
              <a:p>
                <a:r>
                  <a:rPr lang="en-US" dirty="0"/>
                  <a:t>A DHCP lease record would indicate: user </a:t>
                </a:r>
                <a14:m>
                  <m:oMath xmlns:m="http://schemas.openxmlformats.org/officeDocument/2006/math">
                    <m:r>
                      <a:rPr lang="en-US" b="0" i="1" smtClean="0">
                        <a:latin typeface="Cambria Math" panose="02040503050406030204" pitchFamily="18" charset="0"/>
                      </a:rPr>
                      <m:t>𝛼</m:t>
                    </m:r>
                  </m:oMath>
                </a14:m>
                <a:r>
                  <a:rPr lang="en-US" dirty="0"/>
                  <a:t>, AP </a:t>
                </a:r>
                <a14:m>
                  <m:oMath xmlns:m="http://schemas.openxmlformats.org/officeDocument/2006/math">
                    <m:r>
                      <a:rPr lang="en-US" b="0" i="1" smtClean="0">
                        <a:latin typeface="Cambria Math" panose="02040503050406030204" pitchFamily="18" charset="0"/>
                      </a:rPr>
                      <m:t>𝛽</m:t>
                    </m:r>
                  </m:oMath>
                </a14:m>
                <a:r>
                  <a:rPr lang="en-US" dirty="0"/>
                  <a:t>, IP </a:t>
                </a:r>
                <a14:m>
                  <m:oMath xmlns:m="http://schemas.openxmlformats.org/officeDocument/2006/math">
                    <m:r>
                      <a:rPr lang="en-US" b="0" i="1" smtClean="0">
                        <a:latin typeface="Cambria Math" panose="02040503050406030204" pitchFamily="18" charset="0"/>
                      </a:rPr>
                      <m:t>𝛾</m:t>
                    </m:r>
                  </m:oMath>
                </a14:m>
                <a:r>
                  <a:rPr lang="en-US" dirty="0"/>
                  <a:t>, t1, t2</a:t>
                </a:r>
              </a:p>
              <a:p>
                <a:pPr lvl="1"/>
                <a:r>
                  <a:rPr lang="en-US" dirty="0"/>
                  <a:t>i.e. User </a:t>
                </a:r>
                <a14:m>
                  <m:oMath xmlns:m="http://schemas.openxmlformats.org/officeDocument/2006/math">
                    <m:r>
                      <a:rPr lang="en-US" b="0" i="1" smtClean="0">
                        <a:latin typeface="Cambria Math" panose="02040503050406030204" pitchFamily="18" charset="0"/>
                      </a:rPr>
                      <m:t>𝛼</m:t>
                    </m:r>
                  </m:oMath>
                </a14:m>
                <a:r>
                  <a:rPr lang="en-US" dirty="0"/>
                  <a:t>, was at AP </a:t>
                </a:r>
                <a14:m>
                  <m:oMath xmlns:m="http://schemas.openxmlformats.org/officeDocument/2006/math">
                    <m:r>
                      <a:rPr lang="en-US" b="0" i="1" smtClean="0">
                        <a:latin typeface="Cambria Math" panose="02040503050406030204" pitchFamily="18" charset="0"/>
                      </a:rPr>
                      <m:t>𝛽</m:t>
                    </m:r>
                  </m:oMath>
                </a14:m>
                <a:r>
                  <a:rPr lang="en-US" dirty="0"/>
                  <a:t>, associated with IP </a:t>
                </a:r>
                <a14:m>
                  <m:oMath xmlns:m="http://schemas.openxmlformats.org/officeDocument/2006/math">
                    <m:r>
                      <a:rPr lang="en-US" b="0" i="1" smtClean="0">
                        <a:latin typeface="Cambria Math" panose="02040503050406030204" pitchFamily="18" charset="0"/>
                      </a:rPr>
                      <m:t>𝛾</m:t>
                    </m:r>
                  </m:oMath>
                </a14:m>
                <a:r>
                  <a:rPr lang="en-US" dirty="0"/>
                  <a:t> from t1 to t2.</a:t>
                </a:r>
              </a:p>
              <a:p>
                <a:endParaRPr lang="en-US" dirty="0"/>
              </a:p>
              <a:p>
                <a:pPr lvl="1"/>
                <a:endParaRPr lang="en-US" dirty="0"/>
              </a:p>
            </p:txBody>
          </p:sp>
        </mc:Choice>
        <mc:Fallback xmlns="">
          <p:sp>
            <p:nvSpPr>
              <p:cNvPr id="10" name="Content Placeholder 9">
                <a:extLst>
                  <a:ext uri="{FF2B5EF4-FFF2-40B4-BE49-F238E27FC236}">
                    <a16:creationId xmlns:a16="http://schemas.microsoft.com/office/drawing/2014/main" id="{B68AFD56-DC1C-497F-9F1E-C1461D7E89A9}"/>
                  </a:ext>
                </a:extLst>
              </p:cNvPr>
              <p:cNvSpPr>
                <a:spLocks noGrp="1" noRot="1" noChangeAspect="1" noMove="1" noResize="1" noEditPoints="1" noAdjustHandles="1" noChangeArrowheads="1" noChangeShapeType="1" noTextEdit="1"/>
              </p:cNvSpPr>
              <p:nvPr>
                <p:ph idx="1"/>
              </p:nvPr>
            </p:nvSpPr>
            <p:spPr>
              <a:xfrm>
                <a:off x="289956" y="1591023"/>
                <a:ext cx="8225395" cy="3375832"/>
              </a:xfrm>
              <a:blipFill>
                <a:blip r:embed="rId3"/>
                <a:stretch>
                  <a:fillRect l="-222" t="-1083" b="-3791"/>
                </a:stretch>
              </a:blipFill>
            </p:spPr>
            <p:txBody>
              <a:bodyPr/>
              <a:lstStyle/>
              <a:p>
                <a:r>
                  <a:rPr lang="en-US">
                    <a:noFill/>
                  </a:rPr>
                  <a:t> </a:t>
                </a:r>
              </a:p>
            </p:txBody>
          </p:sp>
        </mc:Fallback>
      </mc:AlternateContent>
      <p:pic>
        <p:nvPicPr>
          <p:cNvPr id="6" name="Picture 5" descr="A close up of a logo&#10;&#10;Description generated with high confidence">
            <a:extLst>
              <a:ext uri="{FF2B5EF4-FFF2-40B4-BE49-F238E27FC236}">
                <a16:creationId xmlns:a16="http://schemas.microsoft.com/office/drawing/2014/main" id="{42D6582D-6BA7-48CF-9748-DD52D7109277}"/>
              </a:ext>
            </a:extLst>
          </p:cNvPr>
          <p:cNvPicPr>
            <a:picLocks noChangeAspect="1"/>
          </p:cNvPicPr>
          <p:nvPr/>
        </p:nvPicPr>
        <p:blipFill>
          <a:blip r:embed="rId4"/>
          <a:stretch>
            <a:fillRect/>
          </a:stretch>
        </p:blipFill>
        <p:spPr>
          <a:xfrm>
            <a:off x="1211778" y="2353512"/>
            <a:ext cx="6720443" cy="1514475"/>
          </a:xfrm>
          <a:prstGeom prst="rect">
            <a:avLst/>
          </a:prstGeom>
        </p:spPr>
      </p:pic>
      <p:sp>
        <p:nvSpPr>
          <p:cNvPr id="7" name="Rectangle 6">
            <a:extLst>
              <a:ext uri="{FF2B5EF4-FFF2-40B4-BE49-F238E27FC236}">
                <a16:creationId xmlns:a16="http://schemas.microsoft.com/office/drawing/2014/main" id="{7008258A-6154-462B-9C17-AB610A740C7E}"/>
              </a:ext>
            </a:extLst>
          </p:cNvPr>
          <p:cNvSpPr/>
          <p:nvPr/>
        </p:nvSpPr>
        <p:spPr>
          <a:xfrm>
            <a:off x="1766455" y="3767629"/>
            <a:ext cx="5631872" cy="369332"/>
          </a:xfrm>
          <a:prstGeom prst="rect">
            <a:avLst/>
          </a:prstGeom>
        </p:spPr>
        <p:txBody>
          <a:bodyPr wrap="square">
            <a:spAutoFit/>
          </a:bodyPr>
          <a:lstStyle/>
          <a:p>
            <a:r>
              <a:rPr lang="en-US" dirty="0">
                <a:latin typeface="NimbusRomNo9L-Regu"/>
              </a:rPr>
              <a:t>Wireless association logs for a device at different times</a:t>
            </a:r>
            <a:endParaRPr lang="en-US" dirty="0"/>
          </a:p>
        </p:txBody>
      </p:sp>
      <p:cxnSp>
        <p:nvCxnSpPr>
          <p:cNvPr id="5" name="Straight Arrow Connector 4">
            <a:extLst>
              <a:ext uri="{FF2B5EF4-FFF2-40B4-BE49-F238E27FC236}">
                <a16:creationId xmlns:a16="http://schemas.microsoft.com/office/drawing/2014/main" id="{0EE756F3-4C57-4CED-953C-3E9ED7CC3011}"/>
              </a:ext>
            </a:extLst>
          </p:cNvPr>
          <p:cNvCxnSpPr/>
          <p:nvPr/>
        </p:nvCxnSpPr>
        <p:spPr>
          <a:xfrm>
            <a:off x="1544782" y="3249480"/>
            <a:ext cx="9836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D1E5770-5B75-4B1B-9A54-6B5B7F9D1D42}"/>
              </a:ext>
            </a:extLst>
          </p:cNvPr>
          <p:cNvSpPr txBox="1"/>
          <p:nvPr/>
        </p:nvSpPr>
        <p:spPr>
          <a:xfrm>
            <a:off x="1544781" y="3285085"/>
            <a:ext cx="983673" cy="338554"/>
          </a:xfrm>
          <a:prstGeom prst="rect">
            <a:avLst/>
          </a:prstGeom>
          <a:noFill/>
        </p:spPr>
        <p:txBody>
          <a:bodyPr wrap="square" rtlCol="0">
            <a:spAutoFit/>
          </a:bodyPr>
          <a:lstStyle/>
          <a:p>
            <a:r>
              <a:rPr lang="en-US" sz="800" dirty="0">
                <a:solidFill>
                  <a:srgbClr val="00529B"/>
                </a:solidFill>
              </a:rPr>
              <a:t>DHCP record 1</a:t>
            </a:r>
          </a:p>
          <a:p>
            <a:r>
              <a:rPr lang="en-US" sz="800" dirty="0">
                <a:solidFill>
                  <a:srgbClr val="00529B"/>
                </a:solidFill>
              </a:rPr>
              <a:t>Duration = t2-t1</a:t>
            </a:r>
          </a:p>
        </p:txBody>
      </p:sp>
    </p:spTree>
    <p:extLst>
      <p:ext uri="{BB962C8B-B14F-4D97-AF65-F5344CB8AC3E}">
        <p14:creationId xmlns:p14="http://schemas.microsoft.com/office/powerpoint/2010/main" val="224432630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Datasets</a:t>
            </a:r>
            <a:endParaRPr lang="en-US" baseline="30000" dirty="0"/>
          </a:p>
        </p:txBody>
      </p:sp>
      <p:sp>
        <p:nvSpPr>
          <p:cNvPr id="4" name="Slide Number Placeholder 3"/>
          <p:cNvSpPr>
            <a:spLocks noGrp="1"/>
          </p:cNvSpPr>
          <p:nvPr>
            <p:ph type="sldNum" sz="quarter" idx="10"/>
          </p:nvPr>
        </p:nvSpPr>
        <p:spPr/>
        <p:txBody>
          <a:bodyPr/>
          <a:lstStyle/>
          <a:p>
            <a:fld id="{694FADCD-22F2-4A14-A571-6ACF405E65FD}" type="slidenum">
              <a:rPr lang="en-US" smtClean="0"/>
              <a:t>54</a:t>
            </a:fld>
            <a:endParaRPr lang="en-US" dirty="0"/>
          </a:p>
        </p:txBody>
      </p:sp>
      <p:sp>
        <p:nvSpPr>
          <p:cNvPr id="10" name="Content Placeholder 9">
            <a:extLst>
              <a:ext uri="{FF2B5EF4-FFF2-40B4-BE49-F238E27FC236}">
                <a16:creationId xmlns:a16="http://schemas.microsoft.com/office/drawing/2014/main" id="{B68AFD56-DC1C-497F-9F1E-C1461D7E89A9}"/>
              </a:ext>
            </a:extLst>
          </p:cNvPr>
          <p:cNvSpPr>
            <a:spLocks noGrp="1"/>
          </p:cNvSpPr>
          <p:nvPr>
            <p:ph idx="1"/>
          </p:nvPr>
        </p:nvSpPr>
        <p:spPr>
          <a:xfrm>
            <a:off x="289956" y="1591023"/>
            <a:ext cx="7821879" cy="3375832"/>
          </a:xfrm>
        </p:spPr>
        <p:txBody>
          <a:bodyPr/>
          <a:lstStyle/>
          <a:p>
            <a:r>
              <a:rPr lang="en-US" b="1" i="1" dirty="0"/>
              <a:t>Core</a:t>
            </a:r>
          </a:p>
          <a:p>
            <a:pPr lvl="1"/>
            <a:r>
              <a:rPr lang="en-US" dirty="0"/>
              <a:t>Merge DHCP and NetFlow to capture </a:t>
            </a:r>
            <a:r>
              <a:rPr lang="en-US" b="1" dirty="0"/>
              <a:t>mobility </a:t>
            </a:r>
            <a:r>
              <a:rPr lang="en-US" b="1" i="1" dirty="0"/>
              <a:t>AND</a:t>
            </a:r>
            <a:r>
              <a:rPr lang="en-US" b="1" dirty="0"/>
              <a:t> traffic.</a:t>
            </a:r>
          </a:p>
          <a:p>
            <a:pPr lvl="1"/>
            <a:r>
              <a:rPr lang="en-US" dirty="0"/>
              <a:t>Enables analysis of flows in different locations (spatial analysis)</a:t>
            </a:r>
          </a:p>
          <a:p>
            <a:pPr lvl="1"/>
            <a:r>
              <a:rPr lang="en-US" dirty="0"/>
              <a:t>For a DHCP lease session LS, all flows whose </a:t>
            </a:r>
            <a:r>
              <a:rPr lang="en-US" b="1" dirty="0"/>
              <a:t>source</a:t>
            </a:r>
            <a:r>
              <a:rPr lang="en-US" dirty="0"/>
              <a:t> or </a:t>
            </a:r>
            <a:r>
              <a:rPr lang="en-US" b="1" dirty="0"/>
              <a:t>destination</a:t>
            </a:r>
            <a:r>
              <a:rPr lang="en-US" dirty="0"/>
              <a:t> </a:t>
            </a:r>
            <a:r>
              <a:rPr lang="en-US" b="1" dirty="0"/>
              <a:t>IP address </a:t>
            </a:r>
            <a:r>
              <a:rPr lang="en-US" dirty="0"/>
              <a:t>is the same as the lease, and whose </a:t>
            </a:r>
            <a:r>
              <a:rPr lang="en-US" i="1" dirty="0"/>
              <a:t>entire lifetime</a:t>
            </a:r>
            <a:r>
              <a:rPr lang="en-US" dirty="0"/>
              <a:t> falls within the lease duration, are associated with LS to produce the </a:t>
            </a:r>
            <a:r>
              <a:rPr lang="en-US" b="1" dirty="0">
                <a:solidFill>
                  <a:srgbClr val="FF0000"/>
                </a:solidFill>
              </a:rPr>
              <a:t>Core</a:t>
            </a:r>
            <a:r>
              <a:rPr lang="en-US" b="1" dirty="0"/>
              <a:t> dataset of this study.</a:t>
            </a:r>
          </a:p>
          <a:p>
            <a:pPr lvl="1"/>
            <a:r>
              <a:rPr lang="en-US" b="1" dirty="0"/>
              <a:t>i.e. match on src IP / dst IP, and timestamps.</a:t>
            </a:r>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73325443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23A2AB-1613-4210-9F91-F0FA68FCC83A}"/>
              </a:ext>
            </a:extLst>
          </p:cNvPr>
          <p:cNvSpPr>
            <a:spLocks noGrp="1"/>
          </p:cNvSpPr>
          <p:nvPr>
            <p:ph type="title"/>
          </p:nvPr>
        </p:nvSpPr>
        <p:spPr>
          <a:xfrm>
            <a:off x="289957" y="893855"/>
            <a:ext cx="7556500" cy="837009"/>
          </a:xfrm>
        </p:spPr>
        <p:txBody>
          <a:bodyPr/>
          <a:lstStyle/>
          <a:p>
            <a:r>
              <a:rPr lang="en-US" dirty="0"/>
              <a:t>Datasets</a:t>
            </a:r>
          </a:p>
        </p:txBody>
      </p:sp>
      <p:sp>
        <p:nvSpPr>
          <p:cNvPr id="4" name="Slide Number Placeholder 3">
            <a:extLst>
              <a:ext uri="{FF2B5EF4-FFF2-40B4-BE49-F238E27FC236}">
                <a16:creationId xmlns:a16="http://schemas.microsoft.com/office/drawing/2014/main" id="{64748A9F-ACBC-46AA-8B9A-3FF0B9B33394}"/>
              </a:ext>
            </a:extLst>
          </p:cNvPr>
          <p:cNvSpPr>
            <a:spLocks noGrp="1"/>
          </p:cNvSpPr>
          <p:nvPr>
            <p:ph type="sldNum" sz="quarter" idx="10"/>
          </p:nvPr>
        </p:nvSpPr>
        <p:spPr>
          <a:xfrm>
            <a:off x="6457951" y="4767265"/>
            <a:ext cx="2057400" cy="274637"/>
          </a:xfrm>
        </p:spPr>
        <p:txBody>
          <a:bodyPr/>
          <a:lstStyle/>
          <a:p>
            <a:fld id="{694FADCD-22F2-4A14-A571-6ACF405E65FD}" type="slidenum">
              <a:rPr lang="en-US" smtClean="0"/>
              <a:t>55</a:t>
            </a:fld>
            <a:endParaRPr lang="en-US" dirty="0"/>
          </a:p>
        </p:txBody>
      </p:sp>
      <p:sp>
        <p:nvSpPr>
          <p:cNvPr id="5" name="TextBox 4">
            <a:extLst>
              <a:ext uri="{FF2B5EF4-FFF2-40B4-BE49-F238E27FC236}">
                <a16:creationId xmlns:a16="http://schemas.microsoft.com/office/drawing/2014/main" id="{0458D01E-5766-4F1C-9E05-B138E4AA23B7}"/>
              </a:ext>
            </a:extLst>
          </p:cNvPr>
          <p:cNvSpPr txBox="1"/>
          <p:nvPr/>
        </p:nvSpPr>
        <p:spPr>
          <a:xfrm>
            <a:off x="1610836" y="1632372"/>
            <a:ext cx="5922327" cy="400110"/>
          </a:xfrm>
          <a:prstGeom prst="rect">
            <a:avLst/>
          </a:prstGeom>
          <a:noFill/>
        </p:spPr>
        <p:txBody>
          <a:bodyPr wrap="none" rtlCol="0">
            <a:spAutoFit/>
          </a:bodyPr>
          <a:lstStyle/>
          <a:p>
            <a:r>
              <a:rPr lang="en-US" sz="2000" dirty="0">
                <a:latin typeface="Times New Roman"/>
                <a:cs typeface="Times New Roman"/>
              </a:rPr>
              <a:t>NetFlow (top) and AP logs/DHCP (bottom) sample data</a:t>
            </a:r>
          </a:p>
        </p:txBody>
      </p:sp>
      <p:pic>
        <p:nvPicPr>
          <p:cNvPr id="6" name="Picture 5" descr="Screen Shot 2017-08-04 at 10.14.23 AM.png">
            <a:extLst>
              <a:ext uri="{FF2B5EF4-FFF2-40B4-BE49-F238E27FC236}">
                <a16:creationId xmlns:a16="http://schemas.microsoft.com/office/drawing/2014/main" id="{8377AA72-538D-4B55-8B76-A303C56BD01A}"/>
              </a:ext>
            </a:extLst>
          </p:cNvPr>
          <p:cNvPicPr>
            <a:picLocks noChangeAspect="1"/>
          </p:cNvPicPr>
          <p:nvPr/>
        </p:nvPicPr>
        <p:blipFill>
          <a:blip r:embed="rId3"/>
          <a:stretch>
            <a:fillRect/>
          </a:stretch>
        </p:blipFill>
        <p:spPr>
          <a:xfrm>
            <a:off x="0" y="2472087"/>
            <a:ext cx="9144000" cy="366808"/>
          </a:xfrm>
          <a:prstGeom prst="rect">
            <a:avLst/>
          </a:prstGeom>
        </p:spPr>
      </p:pic>
      <p:pic>
        <p:nvPicPr>
          <p:cNvPr id="7" name="Picture 6" descr="Screen Shot 2017-08-04 at 10.14.38 AM.png">
            <a:extLst>
              <a:ext uri="{FF2B5EF4-FFF2-40B4-BE49-F238E27FC236}">
                <a16:creationId xmlns:a16="http://schemas.microsoft.com/office/drawing/2014/main" id="{2FFD9F71-27F7-447C-83AA-1497FF193076}"/>
              </a:ext>
            </a:extLst>
          </p:cNvPr>
          <p:cNvPicPr>
            <a:picLocks noChangeAspect="1"/>
          </p:cNvPicPr>
          <p:nvPr/>
        </p:nvPicPr>
        <p:blipFill>
          <a:blip r:embed="rId4"/>
          <a:stretch>
            <a:fillRect/>
          </a:stretch>
        </p:blipFill>
        <p:spPr>
          <a:xfrm>
            <a:off x="0" y="3342949"/>
            <a:ext cx="9144000" cy="500244"/>
          </a:xfrm>
          <a:prstGeom prst="rect">
            <a:avLst/>
          </a:prstGeom>
        </p:spPr>
      </p:pic>
      <p:cxnSp>
        <p:nvCxnSpPr>
          <p:cNvPr id="8" name="Straight Arrow Connector 7">
            <a:extLst>
              <a:ext uri="{FF2B5EF4-FFF2-40B4-BE49-F238E27FC236}">
                <a16:creationId xmlns:a16="http://schemas.microsoft.com/office/drawing/2014/main" id="{BFD65751-3513-44EF-A3F1-77A39B28C0C6}"/>
              </a:ext>
            </a:extLst>
          </p:cNvPr>
          <p:cNvCxnSpPr>
            <a:cxnSpLocks/>
            <a:endCxn id="15" idx="1"/>
          </p:cNvCxnSpPr>
          <p:nvPr/>
        </p:nvCxnSpPr>
        <p:spPr>
          <a:xfrm flipV="1">
            <a:off x="616527" y="3039576"/>
            <a:ext cx="3337562" cy="315842"/>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0321ECC5-7F88-4D44-8EB6-307B7F017061}"/>
              </a:ext>
            </a:extLst>
          </p:cNvPr>
          <p:cNvCxnSpPr/>
          <p:nvPr/>
        </p:nvCxnSpPr>
        <p:spPr>
          <a:xfrm rot="5400000" flipH="1" flipV="1">
            <a:off x="2896809" y="3917461"/>
            <a:ext cx="3507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BA789DE-7206-4327-A97A-9AB531C0EB28}"/>
              </a:ext>
            </a:extLst>
          </p:cNvPr>
          <p:cNvCxnSpPr/>
          <p:nvPr/>
        </p:nvCxnSpPr>
        <p:spPr>
          <a:xfrm rot="5400000" flipH="1" flipV="1">
            <a:off x="3525762" y="3918255"/>
            <a:ext cx="3507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155ABA1-11C0-4BD9-8BFA-FCAAC2EACE06}"/>
              </a:ext>
            </a:extLst>
          </p:cNvPr>
          <p:cNvCxnSpPr>
            <a:cxnSpLocks/>
          </p:cNvCxnSpPr>
          <p:nvPr/>
        </p:nvCxnSpPr>
        <p:spPr>
          <a:xfrm rot="5400000" flipH="1" flipV="1">
            <a:off x="3256037" y="3995249"/>
            <a:ext cx="5031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5678B9A-4553-4695-BA80-99B6E3880AB4}"/>
              </a:ext>
            </a:extLst>
          </p:cNvPr>
          <p:cNvSpPr txBox="1"/>
          <p:nvPr/>
        </p:nvSpPr>
        <p:spPr>
          <a:xfrm>
            <a:off x="2781905" y="4094430"/>
            <a:ext cx="633594" cy="369332"/>
          </a:xfrm>
          <a:prstGeom prst="rect">
            <a:avLst/>
          </a:prstGeom>
          <a:noFill/>
        </p:spPr>
        <p:txBody>
          <a:bodyPr wrap="none" rtlCol="0">
            <a:spAutoFit/>
          </a:bodyPr>
          <a:lstStyle/>
          <a:p>
            <a:r>
              <a:rPr lang="en-US" dirty="0">
                <a:latin typeface="Times New Roman"/>
                <a:cs typeface="Times New Roman"/>
              </a:rPr>
              <a:t>Bldg</a:t>
            </a:r>
          </a:p>
        </p:txBody>
      </p:sp>
      <p:sp>
        <p:nvSpPr>
          <p:cNvPr id="13" name="TextBox 12">
            <a:extLst>
              <a:ext uri="{FF2B5EF4-FFF2-40B4-BE49-F238E27FC236}">
                <a16:creationId xmlns:a16="http://schemas.microsoft.com/office/drawing/2014/main" id="{0E3E3396-F680-4E82-BF62-A610FA0B4C11}"/>
              </a:ext>
            </a:extLst>
          </p:cNvPr>
          <p:cNvSpPr txBox="1"/>
          <p:nvPr/>
        </p:nvSpPr>
        <p:spPr>
          <a:xfrm>
            <a:off x="3247892" y="4279096"/>
            <a:ext cx="454046" cy="369332"/>
          </a:xfrm>
          <a:prstGeom prst="rect">
            <a:avLst/>
          </a:prstGeom>
          <a:noFill/>
        </p:spPr>
        <p:txBody>
          <a:bodyPr wrap="none" rtlCol="0">
            <a:spAutoFit/>
          </a:bodyPr>
          <a:lstStyle/>
          <a:p>
            <a:r>
              <a:rPr lang="en-US" dirty="0">
                <a:latin typeface="Times New Roman"/>
                <a:cs typeface="Times New Roman"/>
              </a:rPr>
              <a:t>Flr</a:t>
            </a:r>
          </a:p>
        </p:txBody>
      </p:sp>
      <p:sp>
        <p:nvSpPr>
          <p:cNvPr id="14" name="TextBox 13">
            <a:extLst>
              <a:ext uri="{FF2B5EF4-FFF2-40B4-BE49-F238E27FC236}">
                <a16:creationId xmlns:a16="http://schemas.microsoft.com/office/drawing/2014/main" id="{35B1A745-8326-4B3C-BF87-B9B38E0F98DE}"/>
              </a:ext>
            </a:extLst>
          </p:cNvPr>
          <p:cNvSpPr txBox="1"/>
          <p:nvPr/>
        </p:nvSpPr>
        <p:spPr>
          <a:xfrm>
            <a:off x="3507618" y="4094430"/>
            <a:ext cx="518178" cy="369332"/>
          </a:xfrm>
          <a:prstGeom prst="rect">
            <a:avLst/>
          </a:prstGeom>
          <a:noFill/>
        </p:spPr>
        <p:txBody>
          <a:bodyPr wrap="none" rtlCol="0">
            <a:spAutoFit/>
          </a:bodyPr>
          <a:lstStyle/>
          <a:p>
            <a:r>
              <a:rPr lang="en-US" dirty="0">
                <a:latin typeface="Times New Roman"/>
                <a:cs typeface="Times New Roman"/>
              </a:rPr>
              <a:t>Rm</a:t>
            </a:r>
          </a:p>
        </p:txBody>
      </p:sp>
      <p:sp>
        <p:nvSpPr>
          <p:cNvPr id="2" name="TextBox 1">
            <a:extLst>
              <a:ext uri="{FF2B5EF4-FFF2-40B4-BE49-F238E27FC236}">
                <a16:creationId xmlns:a16="http://schemas.microsoft.com/office/drawing/2014/main" id="{404F040B-3F8A-4215-B7B6-950B5E3370F8}"/>
              </a:ext>
            </a:extLst>
          </p:cNvPr>
          <p:cNvSpPr txBox="1"/>
          <p:nvPr/>
        </p:nvSpPr>
        <p:spPr>
          <a:xfrm>
            <a:off x="831271" y="2885197"/>
            <a:ext cx="1620983" cy="369332"/>
          </a:xfrm>
          <a:prstGeom prst="rect">
            <a:avLst/>
          </a:prstGeom>
          <a:noFill/>
        </p:spPr>
        <p:txBody>
          <a:bodyPr wrap="square" rtlCol="0">
            <a:spAutoFit/>
          </a:bodyPr>
          <a:lstStyle/>
          <a:p>
            <a:r>
              <a:rPr lang="en-US" dirty="0">
                <a:solidFill>
                  <a:srgbClr val="FF462C"/>
                </a:solidFill>
              </a:rPr>
              <a:t>Match any?</a:t>
            </a:r>
          </a:p>
        </p:txBody>
      </p:sp>
      <p:sp>
        <p:nvSpPr>
          <p:cNvPr id="15" name="Right Brace 14">
            <a:extLst>
              <a:ext uri="{FF2B5EF4-FFF2-40B4-BE49-F238E27FC236}">
                <a16:creationId xmlns:a16="http://schemas.microsoft.com/office/drawing/2014/main" id="{6A9EF588-D631-482C-9F1F-D434B8664DFB}"/>
              </a:ext>
            </a:extLst>
          </p:cNvPr>
          <p:cNvSpPr/>
          <p:nvPr/>
        </p:nvSpPr>
        <p:spPr>
          <a:xfrm rot="5400000">
            <a:off x="3810466" y="2014806"/>
            <a:ext cx="197963" cy="1851576"/>
          </a:xfrm>
          <a:prstGeom prst="rightBrace">
            <a:avLst>
              <a:gd name="adj1" fmla="val 181417"/>
              <a:gd name="adj2" fmla="val 4758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Right Brace 17">
            <a:extLst>
              <a:ext uri="{FF2B5EF4-FFF2-40B4-BE49-F238E27FC236}">
                <a16:creationId xmlns:a16="http://schemas.microsoft.com/office/drawing/2014/main" id="{E2E819A8-B790-42A5-A055-2A7E82411B60}"/>
              </a:ext>
            </a:extLst>
          </p:cNvPr>
          <p:cNvSpPr/>
          <p:nvPr/>
        </p:nvSpPr>
        <p:spPr>
          <a:xfrm rot="5400000">
            <a:off x="1937152" y="3124333"/>
            <a:ext cx="197963" cy="1629451"/>
          </a:xfrm>
          <a:prstGeom prst="rightBrace">
            <a:avLst>
              <a:gd name="adj1" fmla="val 181417"/>
              <a:gd name="adj2" fmla="val 4758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35DFF1BD-10CC-4E6E-BD7B-3501B8790FE5}"/>
              </a:ext>
            </a:extLst>
          </p:cNvPr>
          <p:cNvSpPr txBox="1"/>
          <p:nvPr/>
        </p:nvSpPr>
        <p:spPr>
          <a:xfrm>
            <a:off x="1221408" y="4083676"/>
            <a:ext cx="1626275" cy="307777"/>
          </a:xfrm>
          <a:prstGeom prst="rect">
            <a:avLst/>
          </a:prstGeom>
          <a:noFill/>
        </p:spPr>
        <p:txBody>
          <a:bodyPr wrap="square" rtlCol="0">
            <a:spAutoFit/>
          </a:bodyPr>
          <a:lstStyle/>
          <a:p>
            <a:r>
              <a:rPr lang="en-US" sz="1400" dirty="0">
                <a:solidFill>
                  <a:srgbClr val="00529B"/>
                </a:solidFill>
              </a:rPr>
              <a:t>Unique user ID</a:t>
            </a:r>
          </a:p>
        </p:txBody>
      </p:sp>
      <p:sp>
        <p:nvSpPr>
          <p:cNvPr id="32" name="Freeform: Shape 31">
            <a:extLst>
              <a:ext uri="{FF2B5EF4-FFF2-40B4-BE49-F238E27FC236}">
                <a16:creationId xmlns:a16="http://schemas.microsoft.com/office/drawing/2014/main" id="{DA119F0D-06E5-48A4-BEE2-925D8DBB779A}"/>
              </a:ext>
            </a:extLst>
          </p:cNvPr>
          <p:cNvSpPr/>
          <p:nvPr/>
        </p:nvSpPr>
        <p:spPr>
          <a:xfrm>
            <a:off x="554182" y="2374263"/>
            <a:ext cx="6982692" cy="784020"/>
          </a:xfrm>
          <a:custGeom>
            <a:avLst/>
            <a:gdLst>
              <a:gd name="connsiteX0" fmla="*/ 0 w 6192982"/>
              <a:gd name="connsiteY0" fmla="*/ 145473 h 969819"/>
              <a:gd name="connsiteX1" fmla="*/ 0 w 6192982"/>
              <a:gd name="connsiteY1" fmla="*/ 145473 h 969819"/>
              <a:gd name="connsiteX2" fmla="*/ 27709 w 6192982"/>
              <a:gd name="connsiteY2" fmla="*/ 62346 h 969819"/>
              <a:gd name="connsiteX3" fmla="*/ 55418 w 6192982"/>
              <a:gd name="connsiteY3" fmla="*/ 20782 h 969819"/>
              <a:gd name="connsiteX4" fmla="*/ 69273 w 6192982"/>
              <a:gd name="connsiteY4" fmla="*/ 0 h 969819"/>
              <a:gd name="connsiteX5" fmla="*/ 5853545 w 6192982"/>
              <a:gd name="connsiteY5" fmla="*/ 27710 h 969819"/>
              <a:gd name="connsiteX6" fmla="*/ 6192982 w 6192982"/>
              <a:gd name="connsiteY6" fmla="*/ 969819 h 96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2982" h="969819">
                <a:moveTo>
                  <a:pt x="0" y="145473"/>
                </a:moveTo>
                <a:lnTo>
                  <a:pt x="0" y="145473"/>
                </a:lnTo>
                <a:cubicBezTo>
                  <a:pt x="9236" y="117764"/>
                  <a:pt x="11508" y="86648"/>
                  <a:pt x="27709" y="62346"/>
                </a:cubicBezTo>
                <a:lnTo>
                  <a:pt x="55418" y="20782"/>
                </a:lnTo>
                <a:lnTo>
                  <a:pt x="69273" y="0"/>
                </a:lnTo>
                <a:lnTo>
                  <a:pt x="5853545" y="27710"/>
                </a:lnTo>
                <a:lnTo>
                  <a:pt x="6192982" y="969819"/>
                </a:lnTo>
              </a:path>
            </a:pathLst>
          </a:custGeom>
          <a:ln>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33" name="Right Brace 32">
            <a:extLst>
              <a:ext uri="{FF2B5EF4-FFF2-40B4-BE49-F238E27FC236}">
                <a16:creationId xmlns:a16="http://schemas.microsoft.com/office/drawing/2014/main" id="{E3D1B238-371F-4327-8F85-3F1B3D6CD8D0}"/>
              </a:ext>
            </a:extLst>
          </p:cNvPr>
          <p:cNvSpPr/>
          <p:nvPr/>
        </p:nvSpPr>
        <p:spPr>
          <a:xfrm rot="16200000">
            <a:off x="7510630" y="1718783"/>
            <a:ext cx="197963" cy="3041072"/>
          </a:xfrm>
          <a:prstGeom prst="rightBrace">
            <a:avLst>
              <a:gd name="adj1" fmla="val 181417"/>
              <a:gd name="adj2" fmla="val 4684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11945AA2-FC5D-4BF4-878F-1A43F5A9D16A}"/>
              </a:ext>
            </a:extLst>
          </p:cNvPr>
          <p:cNvSpPr txBox="1"/>
          <p:nvPr/>
        </p:nvSpPr>
        <p:spPr>
          <a:xfrm>
            <a:off x="5652655" y="2037290"/>
            <a:ext cx="1824673" cy="369332"/>
          </a:xfrm>
          <a:prstGeom prst="rect">
            <a:avLst/>
          </a:prstGeom>
          <a:noFill/>
        </p:spPr>
        <p:txBody>
          <a:bodyPr wrap="square" rtlCol="0">
            <a:spAutoFit/>
          </a:bodyPr>
          <a:lstStyle/>
          <a:p>
            <a:r>
              <a:rPr lang="en-US" dirty="0">
                <a:solidFill>
                  <a:srgbClr val="FF4A21"/>
                </a:solidFill>
              </a:rPr>
              <a:t>Contained in?</a:t>
            </a:r>
          </a:p>
        </p:txBody>
      </p:sp>
      <p:cxnSp>
        <p:nvCxnSpPr>
          <p:cNvPr id="36" name="Straight Connector 35">
            <a:extLst>
              <a:ext uri="{FF2B5EF4-FFF2-40B4-BE49-F238E27FC236}">
                <a16:creationId xmlns:a16="http://schemas.microsoft.com/office/drawing/2014/main" id="{72C32297-CBEC-4996-904A-B0675C5119D6}"/>
              </a:ext>
            </a:extLst>
          </p:cNvPr>
          <p:cNvCxnSpPr>
            <a:cxnSpLocks/>
          </p:cNvCxnSpPr>
          <p:nvPr/>
        </p:nvCxnSpPr>
        <p:spPr>
          <a:xfrm>
            <a:off x="1666672" y="2378911"/>
            <a:ext cx="0" cy="142604"/>
          </a:xfrm>
          <a:prstGeom prst="line">
            <a:avLst/>
          </a:prstGeom>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C9E282EF-520C-4E68-AA46-40EBA8D52DE1}"/>
              </a:ext>
            </a:extLst>
          </p:cNvPr>
          <p:cNvSpPr txBox="1"/>
          <p:nvPr/>
        </p:nvSpPr>
        <p:spPr>
          <a:xfrm>
            <a:off x="289957" y="4550446"/>
            <a:ext cx="8396843" cy="384721"/>
          </a:xfrm>
          <a:prstGeom prst="rect">
            <a:avLst/>
          </a:prstGeom>
          <a:noFill/>
        </p:spPr>
        <p:txBody>
          <a:bodyPr wrap="square" rtlCol="0">
            <a:spAutoFit/>
          </a:bodyPr>
          <a:lstStyle/>
          <a:p>
            <a:r>
              <a:rPr lang="en-US" sz="1900" dirty="0">
                <a:solidFill>
                  <a:srgbClr val="00529B"/>
                </a:solidFill>
                <a:sym typeface="Wingdings" panose="05000000000000000000" pitchFamily="2" charset="2"/>
              </a:rPr>
              <a:t> </a:t>
            </a:r>
            <a:r>
              <a:rPr lang="en-US" sz="1900" dirty="0">
                <a:solidFill>
                  <a:srgbClr val="00529B"/>
                </a:solidFill>
              </a:rPr>
              <a:t>Resulting </a:t>
            </a:r>
            <a:r>
              <a:rPr lang="en-US" sz="1900" dirty="0">
                <a:solidFill>
                  <a:srgbClr val="FF4A21"/>
                </a:solidFill>
              </a:rPr>
              <a:t>core</a:t>
            </a:r>
            <a:r>
              <a:rPr lang="en-US" sz="1900" dirty="0">
                <a:solidFill>
                  <a:srgbClr val="00529B"/>
                </a:solidFill>
              </a:rPr>
              <a:t> dataset contains </a:t>
            </a:r>
            <a:r>
              <a:rPr lang="en-US" sz="1900" b="1" dirty="0">
                <a:solidFill>
                  <a:srgbClr val="00529B"/>
                </a:solidFill>
              </a:rPr>
              <a:t>mobility </a:t>
            </a:r>
            <a:r>
              <a:rPr lang="en-US" sz="1900" b="1" i="1" dirty="0">
                <a:solidFill>
                  <a:srgbClr val="00529B"/>
                </a:solidFill>
              </a:rPr>
              <a:t>and </a:t>
            </a:r>
            <a:r>
              <a:rPr lang="en-US" sz="1900" b="1" dirty="0">
                <a:solidFill>
                  <a:srgbClr val="00529B"/>
                </a:solidFill>
              </a:rPr>
              <a:t>traffic </a:t>
            </a:r>
            <a:r>
              <a:rPr lang="en-US" sz="1900" dirty="0">
                <a:solidFill>
                  <a:srgbClr val="00529B"/>
                </a:solidFill>
              </a:rPr>
              <a:t>information</a:t>
            </a:r>
            <a:r>
              <a:rPr lang="en-US" sz="1900" b="1" dirty="0">
                <a:solidFill>
                  <a:srgbClr val="00529B"/>
                </a:solidFill>
              </a:rPr>
              <a:t>!</a:t>
            </a:r>
            <a:endParaRPr lang="en-US" sz="1900" dirty="0">
              <a:solidFill>
                <a:srgbClr val="00529B"/>
              </a:solidFill>
            </a:endParaRPr>
          </a:p>
        </p:txBody>
      </p:sp>
    </p:spTree>
    <p:extLst>
      <p:ext uri="{BB962C8B-B14F-4D97-AF65-F5344CB8AC3E}">
        <p14:creationId xmlns:p14="http://schemas.microsoft.com/office/powerpoint/2010/main" val="737824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1"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43"/>
                                        </p:tgtEl>
                                      </p:cBhvr>
                                    </p:animEffect>
                                    <p:animScale>
                                      <p:cBhvr>
                                        <p:cTn id="38"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2" grpId="0" animBg="1"/>
      <p:bldP spid="33" grpId="0" animBg="1"/>
      <p:bldP spid="34" grpId="0"/>
      <p:bldP spid="43" grpId="0"/>
      <p:bldP spid="4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396" y="1369977"/>
            <a:ext cx="8867404" cy="3389502"/>
          </a:xfrm>
        </p:spPr>
        <p:txBody>
          <a:bodyPr/>
          <a:lstStyle/>
          <a:p>
            <a:r>
              <a:rPr lang="en-US" dirty="0"/>
              <a:t>Two </a:t>
            </a:r>
            <a:r>
              <a:rPr lang="en-US" b="1" dirty="0"/>
              <a:t>heuristics</a:t>
            </a:r>
            <a:r>
              <a:rPr lang="en-US" dirty="0"/>
              <a:t>:</a:t>
            </a:r>
          </a:p>
          <a:p>
            <a:pPr lvl="1"/>
            <a:r>
              <a:rPr lang="en-US" dirty="0"/>
              <a:t>Device type </a:t>
            </a:r>
            <a:r>
              <a:rPr lang="en-US" b="1" dirty="0"/>
              <a:t>survey*</a:t>
            </a:r>
          </a:p>
          <a:p>
            <a:pPr lvl="2"/>
            <a:r>
              <a:rPr lang="en-US" dirty="0"/>
              <a:t>MAC prefixes (OUI), some manufacturers only produce flutes or cellos.</a:t>
            </a:r>
          </a:p>
          <a:p>
            <a:pPr lvl="2"/>
            <a:r>
              <a:rPr lang="en-US" dirty="0"/>
              <a:t>Labels 46% of devices</a:t>
            </a:r>
          </a:p>
          <a:p>
            <a:pPr lvl="1"/>
            <a:r>
              <a:rPr lang="en-US" b="1" dirty="0"/>
              <a:t>NetFlow + Reverse DNS</a:t>
            </a:r>
          </a:p>
          <a:p>
            <a:pPr lvl="2"/>
            <a:r>
              <a:rPr lang="en-US" dirty="0"/>
              <a:t>Find websites mostly serving labeled flutes (e.g. admob.com)</a:t>
            </a:r>
          </a:p>
          <a:p>
            <a:pPr lvl="2"/>
            <a:r>
              <a:rPr lang="en-US" dirty="0"/>
              <a:t>Verify with survey above (92% accuracy**)</a:t>
            </a:r>
          </a:p>
          <a:p>
            <a:pPr lvl="2"/>
            <a:r>
              <a:rPr lang="en-US" dirty="0"/>
              <a:t>Extend classification using OUI of devices contacting such websites</a:t>
            </a:r>
          </a:p>
          <a:p>
            <a:r>
              <a:rPr lang="en-US" dirty="0"/>
              <a:t>Overall: 97% of devices in NetFlow labeled (~50k flutes, ~27k cellos) ***</a:t>
            </a:r>
          </a:p>
          <a:p>
            <a:pPr lvl="2"/>
            <a:endParaRPr lang="en-US" dirty="0"/>
          </a:p>
        </p:txBody>
      </p:sp>
      <p:sp>
        <p:nvSpPr>
          <p:cNvPr id="3" name="Title 2"/>
          <p:cNvSpPr>
            <a:spLocks noGrp="1"/>
          </p:cNvSpPr>
          <p:nvPr>
            <p:ph type="title"/>
          </p:nvPr>
        </p:nvSpPr>
        <p:spPr>
          <a:xfrm>
            <a:off x="289957" y="734528"/>
            <a:ext cx="7556500" cy="837009"/>
          </a:xfrm>
        </p:spPr>
        <p:txBody>
          <a:bodyPr/>
          <a:lstStyle/>
          <a:p>
            <a:r>
              <a:rPr lang="en-US" dirty="0"/>
              <a:t>Device type classification</a:t>
            </a:r>
          </a:p>
        </p:txBody>
      </p:sp>
      <p:sp>
        <p:nvSpPr>
          <p:cNvPr id="4" name="Slide Number Placeholder 3"/>
          <p:cNvSpPr>
            <a:spLocks noGrp="1"/>
          </p:cNvSpPr>
          <p:nvPr>
            <p:ph type="sldNum" sz="quarter" idx="10"/>
          </p:nvPr>
        </p:nvSpPr>
        <p:spPr/>
        <p:txBody>
          <a:bodyPr/>
          <a:lstStyle/>
          <a:p>
            <a:fld id="{694FADCD-22F2-4A14-A571-6ACF405E65FD}" type="slidenum">
              <a:rPr lang="en-US" smtClean="0"/>
              <a:t>56</a:t>
            </a:fld>
            <a:endParaRPr lang="en-US" dirty="0"/>
          </a:p>
        </p:txBody>
      </p:sp>
    </p:spTree>
    <p:extLst>
      <p:ext uri="{BB962C8B-B14F-4D97-AF65-F5344CB8AC3E}">
        <p14:creationId xmlns:p14="http://schemas.microsoft.com/office/powerpoint/2010/main" val="249560288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57</a:t>
            </a:fld>
            <a:endParaRPr lang="en-US" dirty="0"/>
          </a:p>
        </p:txBody>
      </p:sp>
      <mc:AlternateContent xmlns:mc="http://schemas.openxmlformats.org/markup-compatibility/2006" xmlns:a14="http://schemas.microsoft.com/office/drawing/2010/main">
        <mc:Choice Requires="a14">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189509" y="1320462"/>
                <a:ext cx="4779819" cy="1977910"/>
              </a:xfrm>
              <a:prstGeom prst="rect">
                <a:avLst/>
              </a:prstGeom>
              <a:noFill/>
              <a:ln>
                <a:solidFill>
                  <a:schemeClr val="accent1">
                    <a:shade val="95000"/>
                    <a:satMod val="105000"/>
                  </a:schemeClr>
                </a:solid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600"/>
                  <a:t>Standard deviation of user’s movements and its center of mass (centroid of all movements)</a:t>
                </a:r>
              </a:p>
              <a:p>
                <a:endParaRPr lang="en-US" sz="1600"/>
              </a:p>
              <a:p>
                <a:pPr lvl="1"/>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𝑔</m:t>
                        </m:r>
                      </m:sub>
                    </m:sSub>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𝑛</m:t>
                            </m:r>
                          </m:den>
                        </m:f>
                        <m:nary>
                          <m:naryPr>
                            <m:chr m:val="∑"/>
                            <m:limLoc m:val="undOvr"/>
                            <m:grow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𝑖</m:t>
                                        </m:r>
                                      </m:sub>
                                    </m:sSub>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𝑐𝑚</m:t>
                                            </m:r>
                                          </m:sub>
                                        </m:sSub>
                                      </m:e>
                                      <m:sub/>
                                      <m:sup/>
                                    </m:sSubSup>
                                  </m:e>
                                </m:d>
                              </m:e>
                              <m:sup>
                                <m:r>
                                  <a:rPr lang="en-US" sz="1600" b="0" i="1" smtClean="0">
                                    <a:latin typeface="Cambria Math" panose="02040503050406030204" pitchFamily="18" charset="0"/>
                                  </a:rPr>
                                  <m:t>2</m:t>
                                </m:r>
                              </m:sup>
                            </m:sSup>
                          </m:e>
                        </m:nary>
                      </m:e>
                    </m:rad>
                  </m:oMath>
                </a14:m>
                <a:endParaRPr lang="en-US" sz="1400"/>
              </a:p>
            </p:txBody>
          </p:sp>
        </mc:Choice>
        <mc:Fallback xmlns="">
          <p:sp>
            <p:nvSpPr>
              <p:cNvPr id="30" name="Content Placeholder 4">
                <a:extLst>
                  <a:ext uri="{FF2B5EF4-FFF2-40B4-BE49-F238E27FC236}">
                    <a16:creationId xmlns:a16="http://schemas.microsoft.com/office/drawing/2014/main" id="{5EB89A1B-3A2B-410E-8094-0B142EF2A1A9}"/>
                  </a:ext>
                </a:extLst>
              </p:cNvPr>
              <p:cNvSpPr txBox="1">
                <a:spLocks noRot="1" noChangeAspect="1" noMove="1" noResize="1" noEditPoints="1" noAdjustHandles="1" noChangeArrowheads="1" noChangeShapeType="1" noTextEdit="1"/>
              </p:cNvSpPr>
              <p:nvPr/>
            </p:nvSpPr>
            <p:spPr bwMode="auto">
              <a:xfrm>
                <a:off x="189509" y="1320462"/>
                <a:ext cx="4779819" cy="1977910"/>
              </a:xfrm>
              <a:prstGeom prst="rect">
                <a:avLst/>
              </a:prstGeom>
              <a:blipFill>
                <a:blip r:embed="rId3"/>
                <a:stretch>
                  <a:fillRect t="-613"/>
                </a:stretch>
              </a:blipFill>
              <a:ln>
                <a:solidFill>
                  <a:schemeClr val="accent1">
                    <a:shade val="95000"/>
                    <a:satMod val="10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a14="http://schemas.microsoft.com/office/drawing/2010/main" xmlns="" xmlns:ma14="http://schemas.microsoft.com/office/mac/drawingml/2011/main" val="1"/>
                </a:ext>
              </a:extLst>
            </p:spPr>
            <p:txBody>
              <a:bodyPr/>
              <a:lstStyle/>
              <a:p>
                <a:r>
                  <a:rPr lang="en-US">
                    <a:noFill/>
                  </a:rPr>
                  <a:t> </a:t>
                </a:r>
              </a:p>
            </p:txBody>
          </p:sp>
        </mc:Fallback>
      </mc:AlternateContent>
      <p:pic>
        <p:nvPicPr>
          <p:cNvPr id="6" name="Picture 5" descr="A close up of a logo&#10;&#10;Description generated with high confidence">
            <a:extLst>
              <a:ext uri="{FF2B5EF4-FFF2-40B4-BE49-F238E27FC236}">
                <a16:creationId xmlns:a16="http://schemas.microsoft.com/office/drawing/2014/main" id="{4E329F05-28F9-4CA0-BAF0-17B255CF54A8}"/>
              </a:ext>
            </a:extLst>
          </p:cNvPr>
          <p:cNvPicPr>
            <a:picLocks noChangeAspect="1"/>
          </p:cNvPicPr>
          <p:nvPr/>
        </p:nvPicPr>
        <p:blipFill>
          <a:blip r:embed="rId4"/>
          <a:stretch>
            <a:fillRect/>
          </a:stretch>
        </p:blipFill>
        <p:spPr>
          <a:xfrm>
            <a:off x="4991100" y="527376"/>
            <a:ext cx="3881467" cy="3803935"/>
          </a:xfrm>
          <a:prstGeom prst="rect">
            <a:avLst/>
          </a:prstGeom>
        </p:spPr>
      </p:pic>
      <p:sp>
        <p:nvSpPr>
          <p:cNvPr id="7" name="TextBox 6">
            <a:extLst>
              <a:ext uri="{FF2B5EF4-FFF2-40B4-BE49-F238E27FC236}">
                <a16:creationId xmlns:a16="http://schemas.microsoft.com/office/drawing/2014/main" id="{EE491866-77BC-49D3-A6E1-2179C8A49A80}"/>
              </a:ext>
            </a:extLst>
          </p:cNvPr>
          <p:cNvSpPr txBox="1"/>
          <p:nvPr/>
        </p:nvSpPr>
        <p:spPr>
          <a:xfrm>
            <a:off x="5143500" y="4221654"/>
            <a:ext cx="4000500" cy="646331"/>
          </a:xfrm>
          <a:prstGeom prst="rect">
            <a:avLst/>
          </a:prstGeom>
          <a:noFill/>
        </p:spPr>
        <p:txBody>
          <a:bodyPr wrap="square" rtlCol="0">
            <a:spAutoFit/>
          </a:bodyPr>
          <a:lstStyle/>
          <a:p>
            <a:r>
              <a:rPr lang="en-US" dirty="0">
                <a:solidFill>
                  <a:srgbClr val="00529B"/>
                </a:solidFill>
              </a:rPr>
              <a:t>Illustration of Radius of gyration and diameter mobility features</a:t>
            </a:r>
          </a:p>
        </p:txBody>
      </p:sp>
      <p:sp>
        <p:nvSpPr>
          <p:cNvPr id="11" name="Rectangle 10">
            <a:extLst>
              <a:ext uri="{FF2B5EF4-FFF2-40B4-BE49-F238E27FC236}">
                <a16:creationId xmlns:a16="http://schemas.microsoft.com/office/drawing/2014/main" id="{A335D94B-963E-43E4-AF0E-D998A3091507}"/>
              </a:ext>
            </a:extLst>
          </p:cNvPr>
          <p:cNvSpPr/>
          <p:nvPr/>
        </p:nvSpPr>
        <p:spPr>
          <a:xfrm>
            <a:off x="0" y="724125"/>
            <a:ext cx="3303148" cy="369332"/>
          </a:xfrm>
          <a:prstGeom prst="rect">
            <a:avLst/>
          </a:prstGeom>
        </p:spPr>
        <p:txBody>
          <a:bodyPr wrap="none">
            <a:spAutoFit/>
          </a:bodyPr>
          <a:lstStyle/>
          <a:p>
            <a:pPr lvl="1"/>
            <a:r>
              <a:rPr lang="en-US" u="sng" dirty="0">
                <a:solidFill>
                  <a:srgbClr val="00529B"/>
                </a:solidFill>
              </a:rPr>
              <a:t>Radius of Gyration (GYR)</a:t>
            </a:r>
          </a:p>
        </p:txBody>
      </p:sp>
    </p:spTree>
    <p:extLst>
      <p:ext uri="{BB962C8B-B14F-4D97-AF65-F5344CB8AC3E}">
        <p14:creationId xmlns:p14="http://schemas.microsoft.com/office/powerpoint/2010/main" val="104632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5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58</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2552494" cy="369332"/>
          </a:xfrm>
          <a:prstGeom prst="rect">
            <a:avLst/>
          </a:prstGeom>
        </p:spPr>
        <p:txBody>
          <a:bodyPr wrap="none">
            <a:spAutoFit/>
          </a:bodyPr>
          <a:lstStyle/>
          <a:p>
            <a:pPr lvl="1"/>
            <a:r>
              <a:rPr lang="en-US" dirty="0">
                <a:solidFill>
                  <a:srgbClr val="00529B"/>
                </a:solidFill>
              </a:rPr>
              <a:t>Radius of gyration</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214745" y="1251113"/>
            <a:ext cx="4456315"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600"/>
              <a:t>After an initial transient period of about </a:t>
            </a:r>
            <a:r>
              <a:rPr lang="en-US" sz="1600" b="1"/>
              <a:t>one week</a:t>
            </a:r>
            <a:r>
              <a:rPr lang="en-US" sz="1600"/>
              <a:t>, this value stabilizes even across different semesters.</a:t>
            </a:r>
          </a:p>
          <a:p>
            <a:r>
              <a:rPr lang="en-US" sz="1600"/>
              <a:t>For a random walk, radius of gyration keeps increasing.</a:t>
            </a:r>
          </a:p>
        </p:txBody>
      </p:sp>
      <p:pic>
        <p:nvPicPr>
          <p:cNvPr id="5" name="Picture 4" descr="A screenshot of a cell phone&#10;&#10;Description generated with high confidence">
            <a:extLst>
              <a:ext uri="{FF2B5EF4-FFF2-40B4-BE49-F238E27FC236}">
                <a16:creationId xmlns:a16="http://schemas.microsoft.com/office/drawing/2014/main" id="{3C9740FB-AA23-43F3-A74E-877AC4A6B67B}"/>
              </a:ext>
            </a:extLst>
          </p:cNvPr>
          <p:cNvPicPr>
            <a:picLocks noChangeAspect="1"/>
          </p:cNvPicPr>
          <p:nvPr/>
        </p:nvPicPr>
        <p:blipFill>
          <a:blip r:embed="rId3"/>
          <a:stretch>
            <a:fillRect/>
          </a:stretch>
        </p:blipFill>
        <p:spPr>
          <a:xfrm>
            <a:off x="4745182" y="833685"/>
            <a:ext cx="3900055" cy="3933580"/>
          </a:xfrm>
          <a:prstGeom prst="rect">
            <a:avLst/>
          </a:prstGeom>
        </p:spPr>
      </p:pic>
    </p:spTree>
    <p:extLst>
      <p:ext uri="{BB962C8B-B14F-4D97-AF65-F5344CB8AC3E}">
        <p14:creationId xmlns:p14="http://schemas.microsoft.com/office/powerpoint/2010/main" val="379915930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59</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3303148" cy="369332"/>
          </a:xfrm>
          <a:prstGeom prst="rect">
            <a:avLst/>
          </a:prstGeom>
        </p:spPr>
        <p:txBody>
          <a:bodyPr wrap="none">
            <a:spAutoFit/>
          </a:bodyPr>
          <a:lstStyle/>
          <a:p>
            <a:pPr lvl="1"/>
            <a:r>
              <a:rPr lang="en-US" u="sng" dirty="0">
                <a:solidFill>
                  <a:srgbClr val="00529B"/>
                </a:solidFill>
              </a:rPr>
              <a:t>Radius of Gyration (GYR)</a:t>
            </a:r>
          </a:p>
        </p:txBody>
      </p:sp>
      <p:pic>
        <p:nvPicPr>
          <p:cNvPr id="3" name="Content Placeholder 2" descr="A close up of a map&#10;&#10;Description generated with high confidence">
            <a:extLst>
              <a:ext uri="{FF2B5EF4-FFF2-40B4-BE49-F238E27FC236}">
                <a16:creationId xmlns:a16="http://schemas.microsoft.com/office/drawing/2014/main" id="{F1345E38-0ECB-4F17-A214-7307DB18DBCD}"/>
              </a:ext>
            </a:extLst>
          </p:cNvPr>
          <p:cNvPicPr>
            <a:picLocks noGrp="1" noChangeAspect="1"/>
          </p:cNvPicPr>
          <p:nvPr>
            <p:ph idx="1"/>
          </p:nvPr>
        </p:nvPicPr>
        <p:blipFill>
          <a:blip r:embed="rId3"/>
          <a:stretch>
            <a:fillRect/>
          </a:stretch>
        </p:blipFill>
        <p:spPr>
          <a:xfrm>
            <a:off x="5066187" y="1093457"/>
            <a:ext cx="3825587" cy="3540289"/>
          </a:xfrm>
        </p:spPr>
      </p:pic>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171200" y="1359630"/>
            <a:ext cx="4786747" cy="3092631"/>
          </a:xfrm>
          <a:prstGeom prst="rect">
            <a:avLst/>
          </a:prstGeom>
          <a:noFill/>
          <a:ln>
            <a:solidFill>
              <a:schemeClr val="accent1">
                <a:shade val="95000"/>
                <a:satMod val="105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600"/>
              <a:t>Stable after initial transient period of ~1 week, even across semesters </a:t>
            </a:r>
            <a:r>
              <a:rPr lang="en-US" sz="1300"/>
              <a:t>(not shown)</a:t>
            </a:r>
          </a:p>
          <a:p>
            <a:r>
              <a:rPr lang="en-US" sz="1600"/>
              <a:t>Substantial drop for </a:t>
            </a:r>
            <a:r>
              <a:rPr lang="en-US" sz="1600" b="1"/>
              <a:t>cellos</a:t>
            </a:r>
            <a:r>
              <a:rPr lang="en-US" sz="1600"/>
              <a:t> on weekends.</a:t>
            </a:r>
          </a:p>
          <a:p>
            <a:r>
              <a:rPr lang="en-US" sz="1600"/>
              <a:t>Some </a:t>
            </a:r>
            <a:r>
              <a:rPr lang="en-US" sz="1600" b="1"/>
              <a:t>flutes</a:t>
            </a:r>
            <a:r>
              <a:rPr lang="en-US" sz="1600"/>
              <a:t> show higher radius on weekends.</a:t>
            </a:r>
          </a:p>
          <a:p>
            <a:r>
              <a:rPr lang="en-US" sz="1600"/>
              <a:t>Despite large campus (8.1km</a:t>
            </a:r>
            <a:r>
              <a:rPr lang="en-US" sz="1600" baseline="30000"/>
              <a:t>2</a:t>
            </a:r>
            <a:r>
              <a:rPr lang="en-US" sz="1600"/>
              <a:t>), area of activity is </a:t>
            </a:r>
            <a:r>
              <a:rPr lang="en-US" sz="1600" b="1"/>
              <a:t>limited</a:t>
            </a:r>
            <a:r>
              <a:rPr lang="en-US" sz="1600"/>
              <a:t>. (more pronounced for Cellos)</a:t>
            </a:r>
          </a:p>
        </p:txBody>
      </p:sp>
      <p:cxnSp>
        <p:nvCxnSpPr>
          <p:cNvPr id="5" name="Straight Arrow Connector 4">
            <a:extLst>
              <a:ext uri="{FF2B5EF4-FFF2-40B4-BE49-F238E27FC236}">
                <a16:creationId xmlns:a16="http://schemas.microsoft.com/office/drawing/2014/main" id="{599D6348-2E61-40D1-AD94-6827D0CB64A9}"/>
              </a:ext>
            </a:extLst>
          </p:cNvPr>
          <p:cNvCxnSpPr/>
          <p:nvPr/>
        </p:nvCxnSpPr>
        <p:spPr>
          <a:xfrm flipH="1" flipV="1">
            <a:off x="7239718" y="1621766"/>
            <a:ext cx="433479" cy="2825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F253591-6D8F-4192-9563-215394E253F5}"/>
              </a:ext>
            </a:extLst>
          </p:cNvPr>
          <p:cNvSpPr txBox="1"/>
          <p:nvPr/>
        </p:nvSpPr>
        <p:spPr>
          <a:xfrm>
            <a:off x="6338258" y="183095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Flutes</a:t>
            </a:r>
          </a:p>
        </p:txBody>
      </p:sp>
      <p:sp>
        <p:nvSpPr>
          <p:cNvPr id="7" name="Oval 6">
            <a:extLst>
              <a:ext uri="{FF2B5EF4-FFF2-40B4-BE49-F238E27FC236}">
                <a16:creationId xmlns:a16="http://schemas.microsoft.com/office/drawing/2014/main" id="{3116E827-38A4-428B-98BE-67A597859082}"/>
              </a:ext>
            </a:extLst>
          </p:cNvPr>
          <p:cNvSpPr/>
          <p:nvPr/>
        </p:nvSpPr>
        <p:spPr>
          <a:xfrm>
            <a:off x="7036998" y="1462177"/>
            <a:ext cx="245853" cy="22428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DF44F96-AA08-4440-870F-5F5818EED314}"/>
              </a:ext>
            </a:extLst>
          </p:cNvPr>
          <p:cNvSpPr txBox="1"/>
          <p:nvPr/>
        </p:nvSpPr>
        <p:spPr>
          <a:xfrm>
            <a:off x="4904112" y="731087"/>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Cellos</a:t>
            </a:r>
          </a:p>
        </p:txBody>
      </p:sp>
      <p:cxnSp>
        <p:nvCxnSpPr>
          <p:cNvPr id="10" name="Straight Arrow Connector 9">
            <a:extLst>
              <a:ext uri="{FF2B5EF4-FFF2-40B4-BE49-F238E27FC236}">
                <a16:creationId xmlns:a16="http://schemas.microsoft.com/office/drawing/2014/main" id="{BAFB82CF-AECD-4543-B9C5-FFB6ADF4D271}"/>
              </a:ext>
            </a:extLst>
          </p:cNvPr>
          <p:cNvCxnSpPr>
            <a:cxnSpLocks/>
          </p:cNvCxnSpPr>
          <p:nvPr/>
        </p:nvCxnSpPr>
        <p:spPr>
          <a:xfrm>
            <a:off x="6314534" y="1073988"/>
            <a:ext cx="321333" cy="3968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53CB65C6-6F85-4677-862F-B9FDC191723A}"/>
              </a:ext>
            </a:extLst>
          </p:cNvPr>
          <p:cNvSpPr/>
          <p:nvPr/>
        </p:nvSpPr>
        <p:spPr>
          <a:xfrm>
            <a:off x="6584110" y="1429828"/>
            <a:ext cx="245853" cy="22428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6481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8AE917A-7049-4C32-AA40-0A1C35969F50}"/>
              </a:ext>
            </a:extLst>
          </p:cNvPr>
          <p:cNvSpPr>
            <a:spLocks noGrp="1"/>
          </p:cNvSpPr>
          <p:nvPr>
            <p:ph type="sldNum" sz="quarter" idx="11"/>
          </p:nvPr>
        </p:nvSpPr>
        <p:spPr/>
        <p:txBody>
          <a:bodyPr/>
          <a:lstStyle/>
          <a:p>
            <a:fld id="{694FADCD-22F2-4A14-A571-6ACF405E65FD}" type="slidenum">
              <a:rPr lang="en-US" smtClean="0"/>
              <a:t>6</a:t>
            </a:fld>
            <a:endParaRPr lang="en-US" dirty="0"/>
          </a:p>
        </p:txBody>
      </p:sp>
      <p:pic>
        <p:nvPicPr>
          <p:cNvPr id="10" name="Picture 9" descr="cello-mobility-4-take-the-money-and-run-woody-allen-cello-marching-band.jpg">
            <a:extLst>
              <a:ext uri="{FF2B5EF4-FFF2-40B4-BE49-F238E27FC236}">
                <a16:creationId xmlns:a16="http://schemas.microsoft.com/office/drawing/2014/main" id="{49CA8943-489E-4E74-A711-E2ACDA27962D}"/>
              </a:ext>
            </a:extLst>
          </p:cNvPr>
          <p:cNvPicPr>
            <a:picLocks noChangeAspect="1"/>
          </p:cNvPicPr>
          <p:nvPr/>
        </p:nvPicPr>
        <p:blipFill>
          <a:blip r:embed="rId3"/>
          <a:stretch>
            <a:fillRect/>
          </a:stretch>
        </p:blipFill>
        <p:spPr>
          <a:xfrm>
            <a:off x="2301496" y="846925"/>
            <a:ext cx="4866875" cy="3718292"/>
          </a:xfrm>
          <a:prstGeom prst="rect">
            <a:avLst/>
          </a:prstGeom>
        </p:spPr>
      </p:pic>
      <p:pic>
        <p:nvPicPr>
          <p:cNvPr id="9" name="Picture 8" descr="cello-mobility-2-take-the-money-and-run-3.jpg">
            <a:extLst>
              <a:ext uri="{FF2B5EF4-FFF2-40B4-BE49-F238E27FC236}">
                <a16:creationId xmlns:a16="http://schemas.microsoft.com/office/drawing/2014/main" id="{0A400A1A-E2EF-4EC2-9362-7806C004586F}"/>
              </a:ext>
            </a:extLst>
          </p:cNvPr>
          <p:cNvPicPr>
            <a:picLocks noChangeAspect="1"/>
          </p:cNvPicPr>
          <p:nvPr/>
        </p:nvPicPr>
        <p:blipFill>
          <a:blip r:embed="rId4"/>
          <a:stretch>
            <a:fillRect/>
          </a:stretch>
        </p:blipFill>
        <p:spPr>
          <a:xfrm>
            <a:off x="155773" y="849403"/>
            <a:ext cx="3428803" cy="2612421"/>
          </a:xfrm>
          <a:prstGeom prst="rect">
            <a:avLst/>
          </a:prstGeom>
        </p:spPr>
      </p:pic>
      <p:sp>
        <p:nvSpPr>
          <p:cNvPr id="12" name="TextBox 11">
            <a:extLst>
              <a:ext uri="{FF2B5EF4-FFF2-40B4-BE49-F238E27FC236}">
                <a16:creationId xmlns:a16="http://schemas.microsoft.com/office/drawing/2014/main" id="{C4C0CDB7-D983-4F3F-8EE2-41FA56B7DCA8}"/>
              </a:ext>
            </a:extLst>
          </p:cNvPr>
          <p:cNvSpPr txBox="1"/>
          <p:nvPr/>
        </p:nvSpPr>
        <p:spPr>
          <a:xfrm>
            <a:off x="-4573" y="3666435"/>
            <a:ext cx="2468946" cy="446276"/>
          </a:xfrm>
          <a:prstGeom prst="rect">
            <a:avLst/>
          </a:prstGeom>
          <a:noFill/>
        </p:spPr>
        <p:txBody>
          <a:bodyPr wrap="none" lIns="91440" tIns="45720" rIns="91440" bIns="45720" rtlCol="0">
            <a:spAutoFit/>
          </a:bodyPr>
          <a:lstStyle/>
          <a:p>
            <a:r>
              <a:rPr lang="en-US" sz="2300" b="1" i="1" dirty="0">
                <a:solidFill>
                  <a:srgbClr val="00529B"/>
                </a:solidFill>
                <a:latin typeface="Times New Roman"/>
                <a:cs typeface="Times New Roman"/>
              </a:rPr>
              <a:t>Cello </a:t>
            </a:r>
            <a:r>
              <a:rPr lang="en-US" sz="2300" dirty="0">
                <a:solidFill>
                  <a:srgbClr val="00529B"/>
                </a:solidFill>
                <a:latin typeface="Times New Roman"/>
                <a:cs typeface="Times New Roman"/>
              </a:rPr>
              <a:t>‘Mobility’</a:t>
            </a:r>
            <a:r>
              <a:rPr lang="en-US" sz="2300" baseline="30000" dirty="0">
                <a:solidFill>
                  <a:srgbClr val="00529B"/>
                </a:solidFill>
                <a:latin typeface="Times New Roman"/>
                <a:cs typeface="Times New Roman"/>
              </a:rPr>
              <a:t>*</a:t>
            </a:r>
            <a:r>
              <a:rPr lang="en-US" sz="2300" dirty="0">
                <a:solidFill>
                  <a:srgbClr val="00529B"/>
                </a:solidFill>
                <a:latin typeface="Times New Roman"/>
                <a:cs typeface="Times New Roman"/>
              </a:rPr>
              <a:t>!!</a:t>
            </a:r>
          </a:p>
        </p:txBody>
      </p:sp>
      <p:pic>
        <p:nvPicPr>
          <p:cNvPr id="11" name="Picture 10" descr="cello-mobility-3-woody allen cello.jpg">
            <a:extLst>
              <a:ext uri="{FF2B5EF4-FFF2-40B4-BE49-F238E27FC236}">
                <a16:creationId xmlns:a16="http://schemas.microsoft.com/office/drawing/2014/main" id="{F12130E8-8B1B-4F2F-B79A-E783470DB504}"/>
              </a:ext>
            </a:extLst>
          </p:cNvPr>
          <p:cNvPicPr>
            <a:picLocks noChangeAspect="1"/>
          </p:cNvPicPr>
          <p:nvPr/>
        </p:nvPicPr>
        <p:blipFill>
          <a:blip r:embed="rId5"/>
          <a:stretch>
            <a:fillRect/>
          </a:stretch>
        </p:blipFill>
        <p:spPr>
          <a:xfrm>
            <a:off x="5664854" y="2507241"/>
            <a:ext cx="3479149" cy="2643186"/>
          </a:xfrm>
          <a:prstGeom prst="rect">
            <a:avLst/>
          </a:prstGeom>
        </p:spPr>
      </p:pic>
      <p:sp>
        <p:nvSpPr>
          <p:cNvPr id="2" name="Rectangle 1">
            <a:extLst>
              <a:ext uri="{FF2B5EF4-FFF2-40B4-BE49-F238E27FC236}">
                <a16:creationId xmlns:a16="http://schemas.microsoft.com/office/drawing/2014/main" id="{5AD7A1C3-1C21-459A-99A8-2D5E62C4C08D}"/>
              </a:ext>
            </a:extLst>
          </p:cNvPr>
          <p:cNvSpPr/>
          <p:nvPr/>
        </p:nvSpPr>
        <p:spPr>
          <a:xfrm>
            <a:off x="123115" y="4841794"/>
            <a:ext cx="5448391" cy="276999"/>
          </a:xfrm>
          <a:prstGeom prst="rect">
            <a:avLst/>
          </a:prstGeom>
        </p:spPr>
        <p:txBody>
          <a:bodyPr wrap="square">
            <a:spAutoFit/>
          </a:bodyPr>
          <a:lstStyle/>
          <a:p>
            <a:r>
              <a:rPr lang="en-US" sz="1200" b="1" dirty="0">
                <a:solidFill>
                  <a:srgbClr val="00529B"/>
                </a:solidFill>
                <a:latin typeface="NimbusRomNo9L-Regu"/>
              </a:rPr>
              <a:t>* We thank Prof. Mostafa Ammar for suggesting the term </a:t>
            </a:r>
            <a:r>
              <a:rPr lang="en-US" sz="1200" b="1" dirty="0">
                <a:solidFill>
                  <a:srgbClr val="00529B"/>
                </a:solidFill>
                <a:latin typeface="NimbusRomNo9L-ReguItal"/>
              </a:rPr>
              <a:t>’cello mobility’</a:t>
            </a:r>
            <a:endParaRPr lang="en-US" sz="1200" b="1" dirty="0">
              <a:solidFill>
                <a:srgbClr val="00529B"/>
              </a:solidFill>
            </a:endParaRPr>
          </a:p>
        </p:txBody>
      </p:sp>
      <p:cxnSp>
        <p:nvCxnSpPr>
          <p:cNvPr id="4" name="Straight Connector 3">
            <a:extLst>
              <a:ext uri="{FF2B5EF4-FFF2-40B4-BE49-F238E27FC236}">
                <a16:creationId xmlns:a16="http://schemas.microsoft.com/office/drawing/2014/main" id="{43CD3C2E-7844-F548-9E0E-5546104FE1A0}"/>
              </a:ext>
            </a:extLst>
          </p:cNvPr>
          <p:cNvCxnSpPr/>
          <p:nvPr/>
        </p:nvCxnSpPr>
        <p:spPr>
          <a:xfrm>
            <a:off x="123115" y="4843467"/>
            <a:ext cx="4862541"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58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60</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4394344" cy="369332"/>
          </a:xfrm>
          <a:prstGeom prst="rect">
            <a:avLst/>
          </a:prstGeom>
        </p:spPr>
        <p:txBody>
          <a:bodyPr wrap="none">
            <a:spAutoFit/>
          </a:bodyPr>
          <a:lstStyle/>
          <a:p>
            <a:pPr lvl="1"/>
            <a:r>
              <a:rPr lang="en-US" dirty="0">
                <a:solidFill>
                  <a:srgbClr val="00529B"/>
                </a:solidFill>
              </a:rPr>
              <a:t>Visitation preferences and interests</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3" y="1235763"/>
            <a:ext cx="3685310"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700"/>
              <a:t>Required time </a:t>
            </a:r>
            <a:r>
              <a:rPr lang="en-US" sz="1700" i="1"/>
              <a:t>t </a:t>
            </a:r>
            <a:r>
              <a:rPr lang="en-US" sz="1700"/>
              <a:t>to visit S(t) locations.</a:t>
            </a:r>
          </a:p>
          <a:p>
            <a:r>
              <a:rPr lang="en-US" sz="1700"/>
              <a:t>After an initial exploration period of one week the rates of new visits change similarly for both device types, and new exploration rates show up at </a:t>
            </a:r>
            <a:r>
              <a:rPr lang="en-US" sz="1700" b="1"/>
              <a:t>120</a:t>
            </a:r>
            <a:r>
              <a:rPr lang="en-US" sz="1700"/>
              <a:t> and </a:t>
            </a:r>
            <a:r>
              <a:rPr lang="en-US" sz="1700" b="1"/>
              <a:t>240 days</a:t>
            </a:r>
            <a:r>
              <a:rPr lang="en-US" sz="1700"/>
              <a:t> (~120 days is  the usual length of a semester).</a:t>
            </a:r>
          </a:p>
        </p:txBody>
      </p:sp>
      <p:pic>
        <p:nvPicPr>
          <p:cNvPr id="7" name="Content Placeholder 6" descr="A close up of a map&#10;&#10;Description generated with high confidence">
            <a:extLst>
              <a:ext uri="{FF2B5EF4-FFF2-40B4-BE49-F238E27FC236}">
                <a16:creationId xmlns:a16="http://schemas.microsoft.com/office/drawing/2014/main" id="{95AD173F-079D-4C1C-AF3C-308FA9CB5EE1}"/>
              </a:ext>
            </a:extLst>
          </p:cNvPr>
          <p:cNvPicPr>
            <a:picLocks noGrp="1" noChangeAspect="1"/>
          </p:cNvPicPr>
          <p:nvPr>
            <p:ph idx="1"/>
          </p:nvPr>
        </p:nvPicPr>
        <p:blipFill>
          <a:blip r:embed="rId3"/>
          <a:stretch>
            <a:fillRect/>
          </a:stretch>
        </p:blipFill>
        <p:spPr>
          <a:xfrm>
            <a:off x="4572000" y="1330904"/>
            <a:ext cx="3406222" cy="3108325"/>
          </a:xfrm>
        </p:spPr>
      </p:pic>
      <p:sp>
        <p:nvSpPr>
          <p:cNvPr id="2" name="Rectangle 1">
            <a:extLst>
              <a:ext uri="{FF2B5EF4-FFF2-40B4-BE49-F238E27FC236}">
                <a16:creationId xmlns:a16="http://schemas.microsoft.com/office/drawing/2014/main" id="{AC18CA83-61AA-4791-8128-426E4D3A78B2}"/>
              </a:ext>
            </a:extLst>
          </p:cNvPr>
          <p:cNvSpPr/>
          <p:nvPr/>
        </p:nvSpPr>
        <p:spPr>
          <a:xfrm>
            <a:off x="5036126" y="4362856"/>
            <a:ext cx="3406223" cy="584775"/>
          </a:xfrm>
          <a:prstGeom prst="rect">
            <a:avLst/>
          </a:prstGeom>
        </p:spPr>
        <p:txBody>
          <a:bodyPr wrap="square">
            <a:spAutoFit/>
          </a:bodyPr>
          <a:lstStyle/>
          <a:p>
            <a:r>
              <a:rPr lang="en-US" sz="1600" dirty="0">
                <a:solidFill>
                  <a:srgbClr val="00529B"/>
                </a:solidFill>
                <a:latin typeface="NimbusRomNo9L-Regu"/>
              </a:rPr>
              <a:t>Fig. 4 (b) Visited locations </a:t>
            </a:r>
            <a:r>
              <a:rPr lang="en-US" sz="1600" i="1" dirty="0">
                <a:solidFill>
                  <a:srgbClr val="00529B"/>
                </a:solidFill>
                <a:latin typeface="LMMathItalic9-Regular"/>
              </a:rPr>
              <a:t>S</a:t>
            </a:r>
            <a:r>
              <a:rPr lang="en-US" sz="1600" dirty="0">
                <a:solidFill>
                  <a:srgbClr val="00529B"/>
                </a:solidFill>
                <a:latin typeface="LMRoman9-Regular"/>
              </a:rPr>
              <a:t>(</a:t>
            </a:r>
            <a:r>
              <a:rPr lang="en-US" sz="1600" i="1" dirty="0">
                <a:solidFill>
                  <a:srgbClr val="00529B"/>
                </a:solidFill>
                <a:latin typeface="LMMathItalic9-Regular"/>
              </a:rPr>
              <a:t>t</a:t>
            </a:r>
            <a:r>
              <a:rPr lang="en-US" sz="1600" dirty="0">
                <a:solidFill>
                  <a:srgbClr val="00529B"/>
                </a:solidFill>
                <a:latin typeface="LMRoman9-Regular"/>
              </a:rPr>
              <a:t>)</a:t>
            </a:r>
            <a:r>
              <a:rPr lang="en-US" sz="1600" dirty="0">
                <a:solidFill>
                  <a:srgbClr val="00529B"/>
                </a:solidFill>
                <a:latin typeface="NimbusRomNo9L-Regu"/>
              </a:rPr>
              <a:t>. </a:t>
            </a:r>
          </a:p>
          <a:p>
            <a:r>
              <a:rPr lang="en-US" sz="1600" dirty="0">
                <a:solidFill>
                  <a:srgbClr val="00529B"/>
                </a:solidFill>
                <a:latin typeface="NimbusRomNo9L-Regu"/>
              </a:rPr>
              <a:t>Vertical lines at 7, 120 and 240 days.</a:t>
            </a:r>
            <a:endParaRPr lang="en-US" sz="1600" dirty="0">
              <a:solidFill>
                <a:srgbClr val="00529B"/>
              </a:solidFill>
            </a:endParaRPr>
          </a:p>
        </p:txBody>
      </p:sp>
    </p:spTree>
    <p:extLst>
      <p:ext uri="{BB962C8B-B14F-4D97-AF65-F5344CB8AC3E}">
        <p14:creationId xmlns:p14="http://schemas.microsoft.com/office/powerpoint/2010/main" val="12330242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61</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4394344" cy="369332"/>
          </a:xfrm>
          <a:prstGeom prst="rect">
            <a:avLst/>
          </a:prstGeom>
        </p:spPr>
        <p:txBody>
          <a:bodyPr wrap="none">
            <a:spAutoFit/>
          </a:bodyPr>
          <a:lstStyle/>
          <a:p>
            <a:pPr lvl="1"/>
            <a:r>
              <a:rPr lang="en-US" dirty="0">
                <a:solidFill>
                  <a:srgbClr val="00529B"/>
                </a:solidFill>
              </a:rPr>
              <a:t>Visitation preferences and interests</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3" y="1235763"/>
            <a:ext cx="3685310"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800">
                <a:latin typeface="+mj-lt"/>
                <a:cs typeface="Times New Roman"/>
              </a:rPr>
              <a:t>The probability of finding a device at its </a:t>
            </a:r>
            <a:r>
              <a:rPr lang="en-US" sz="1800" i="1">
                <a:latin typeface="+mj-lt"/>
                <a:cs typeface="Times New Roman"/>
              </a:rPr>
              <a:t>L-</a:t>
            </a:r>
            <a:r>
              <a:rPr lang="en-US" sz="1800" i="1" err="1">
                <a:latin typeface="+mj-lt"/>
                <a:cs typeface="Times New Roman"/>
              </a:rPr>
              <a:t>th</a:t>
            </a:r>
            <a:r>
              <a:rPr lang="en-US" sz="1800">
                <a:latin typeface="+mj-lt"/>
                <a:cs typeface="Times New Roman"/>
              </a:rPr>
              <a:t>  most visited location.</a:t>
            </a:r>
          </a:p>
          <a:p>
            <a:r>
              <a:rPr lang="en-US" sz="1800">
                <a:latin typeface="+mj-lt"/>
                <a:cs typeface="Times New Roman"/>
              </a:rPr>
              <a:t>Similar patterns, but different coefficients for flutes vs cellos</a:t>
            </a:r>
            <a:endParaRPr lang="en-US" sz="1700">
              <a:latin typeface="+mj-lt"/>
            </a:endParaRPr>
          </a:p>
        </p:txBody>
      </p:sp>
      <p:pic>
        <p:nvPicPr>
          <p:cNvPr id="6" name="Content Placeholder 5" descr="A picture containing indoor&#10;&#10;Description generated with very high confidence">
            <a:extLst>
              <a:ext uri="{FF2B5EF4-FFF2-40B4-BE49-F238E27FC236}">
                <a16:creationId xmlns:a16="http://schemas.microsoft.com/office/drawing/2014/main" id="{F29637C3-4807-4557-B3B4-1707B9FB869D}"/>
              </a:ext>
            </a:extLst>
          </p:cNvPr>
          <p:cNvPicPr>
            <a:picLocks noGrp="1" noChangeAspect="1"/>
          </p:cNvPicPr>
          <p:nvPr>
            <p:ph idx="1"/>
          </p:nvPr>
        </p:nvPicPr>
        <p:blipFill>
          <a:blip r:embed="rId3"/>
          <a:stretch>
            <a:fillRect/>
          </a:stretch>
        </p:blipFill>
        <p:spPr>
          <a:xfrm>
            <a:off x="3891397" y="1410712"/>
            <a:ext cx="5133108" cy="2746408"/>
          </a:xfrm>
        </p:spPr>
      </p:pic>
      <p:sp>
        <p:nvSpPr>
          <p:cNvPr id="10" name="TextBox 9">
            <a:extLst>
              <a:ext uri="{FF2B5EF4-FFF2-40B4-BE49-F238E27FC236}">
                <a16:creationId xmlns:a16="http://schemas.microsoft.com/office/drawing/2014/main" id="{6A92EF97-BC80-43C4-AEE0-28C10E3E49CC}"/>
              </a:ext>
            </a:extLst>
          </p:cNvPr>
          <p:cNvSpPr txBox="1"/>
          <p:nvPr/>
        </p:nvSpPr>
        <p:spPr>
          <a:xfrm>
            <a:off x="4946073" y="4053838"/>
            <a:ext cx="3999484" cy="707886"/>
          </a:xfrm>
          <a:prstGeom prst="rect">
            <a:avLst/>
          </a:prstGeom>
          <a:noFill/>
        </p:spPr>
        <p:txBody>
          <a:bodyPr wrap="square" lIns="91440" tIns="45720" rIns="91440" bIns="45720" rtlCol="0">
            <a:spAutoFit/>
          </a:bodyPr>
          <a:lstStyle/>
          <a:p>
            <a:r>
              <a:rPr lang="en-US" sz="2000" dirty="0">
                <a:latin typeface="Times New Roman"/>
                <a:cs typeface="Times New Roman"/>
              </a:rPr>
              <a:t>Zipf’s plot on L visited access points for L = 20,25,30,35.</a:t>
            </a:r>
          </a:p>
        </p:txBody>
      </p:sp>
    </p:spTree>
    <p:extLst>
      <p:ext uri="{BB962C8B-B14F-4D97-AF65-F5344CB8AC3E}">
        <p14:creationId xmlns:p14="http://schemas.microsoft.com/office/powerpoint/2010/main" val="355365402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62</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3781805" cy="369332"/>
          </a:xfrm>
          <a:prstGeom prst="rect">
            <a:avLst/>
          </a:prstGeom>
        </p:spPr>
        <p:txBody>
          <a:bodyPr wrap="none">
            <a:spAutoFit/>
          </a:bodyPr>
          <a:lstStyle/>
          <a:p>
            <a:pPr lvl="1"/>
            <a:r>
              <a:rPr lang="en-US" dirty="0">
                <a:solidFill>
                  <a:srgbClr val="00529B"/>
                </a:solidFill>
              </a:rPr>
              <a:t>Session duration per building</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3" y="1235763"/>
            <a:ext cx="3248892"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700">
                <a:latin typeface="+mj-lt"/>
              </a:rPr>
              <a:t>Knees at 1 and 2 hours at academic bldgs. (correspond to classes) .</a:t>
            </a:r>
          </a:p>
          <a:p>
            <a:r>
              <a:rPr lang="en-US" sz="1700">
                <a:latin typeface="+mj-lt"/>
              </a:rPr>
              <a:t>Flutes and cellos present certain similarities in their usage, such as during classes</a:t>
            </a:r>
          </a:p>
          <a:p>
            <a:r>
              <a:rPr lang="en-US" sz="1700">
                <a:latin typeface="+mj-lt"/>
              </a:rPr>
              <a:t>Different building categories show differences. (e.g. Higher probability of long sessions in libraries)</a:t>
            </a:r>
          </a:p>
          <a:p>
            <a:endParaRPr lang="en-US" sz="1700">
              <a:latin typeface="+mj-lt"/>
            </a:endParaRPr>
          </a:p>
        </p:txBody>
      </p:sp>
      <p:pic>
        <p:nvPicPr>
          <p:cNvPr id="9" name="Picture 8" descr="Screen Shot 2017-06-02 at 3.30.22 PM.png">
            <a:extLst>
              <a:ext uri="{FF2B5EF4-FFF2-40B4-BE49-F238E27FC236}">
                <a16:creationId xmlns:a16="http://schemas.microsoft.com/office/drawing/2014/main" id="{E9323C55-11ED-47B1-B13F-C073291D9B1B}"/>
              </a:ext>
            </a:extLst>
          </p:cNvPr>
          <p:cNvPicPr>
            <a:picLocks noChangeAspect="1"/>
          </p:cNvPicPr>
          <p:nvPr/>
        </p:nvPicPr>
        <p:blipFill>
          <a:blip r:embed="rId3"/>
          <a:stretch>
            <a:fillRect/>
          </a:stretch>
        </p:blipFill>
        <p:spPr>
          <a:xfrm>
            <a:off x="3609108" y="1391731"/>
            <a:ext cx="5292437" cy="3077545"/>
          </a:xfrm>
          <a:prstGeom prst="rect">
            <a:avLst/>
          </a:prstGeom>
        </p:spPr>
      </p:pic>
      <p:sp>
        <p:nvSpPr>
          <p:cNvPr id="11" name="TextBox 10">
            <a:extLst>
              <a:ext uri="{FF2B5EF4-FFF2-40B4-BE49-F238E27FC236}">
                <a16:creationId xmlns:a16="http://schemas.microsoft.com/office/drawing/2014/main" id="{1847C583-A556-4FDC-A65D-9FE472D82860}"/>
              </a:ext>
            </a:extLst>
          </p:cNvPr>
          <p:cNvSpPr txBox="1"/>
          <p:nvPr/>
        </p:nvSpPr>
        <p:spPr>
          <a:xfrm>
            <a:off x="4157820" y="4449680"/>
            <a:ext cx="4600262" cy="523220"/>
          </a:xfrm>
          <a:prstGeom prst="rect">
            <a:avLst/>
          </a:prstGeom>
          <a:noFill/>
        </p:spPr>
        <p:txBody>
          <a:bodyPr wrap="square" lIns="91440" tIns="45720" rIns="91440" bIns="45720" rtlCol="0">
            <a:spAutoFit/>
          </a:bodyPr>
          <a:lstStyle/>
          <a:p>
            <a:r>
              <a:rPr lang="en-US" sz="1400" dirty="0">
                <a:latin typeface="Times New Roman"/>
                <a:cs typeface="Times New Roman"/>
              </a:rPr>
              <a:t>Probability P (t) of session duration t. The scale of all axes in smaller inner plots are the same as their parent plot.</a:t>
            </a:r>
          </a:p>
        </p:txBody>
      </p:sp>
    </p:spTree>
    <p:extLst>
      <p:ext uri="{BB962C8B-B14F-4D97-AF65-F5344CB8AC3E}">
        <p14:creationId xmlns:p14="http://schemas.microsoft.com/office/powerpoint/2010/main" val="53730377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63</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2698559" cy="369332"/>
          </a:xfrm>
          <a:prstGeom prst="rect">
            <a:avLst/>
          </a:prstGeom>
        </p:spPr>
        <p:txBody>
          <a:bodyPr wrap="none">
            <a:spAutoFit/>
          </a:bodyPr>
          <a:lstStyle/>
          <a:p>
            <a:pPr lvl="1"/>
            <a:r>
              <a:rPr lang="en-US" dirty="0">
                <a:solidFill>
                  <a:srgbClr val="00529B"/>
                </a:solidFill>
              </a:rPr>
              <a:t>Hourly associations</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3" y="1235763"/>
            <a:ext cx="3602182"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800">
                <a:solidFill>
                  <a:srgbClr val="00529B"/>
                </a:solidFill>
                <a:latin typeface="NimbusRomNo9L-Regu"/>
              </a:rPr>
              <a:t>The majority of devices appear online between 9am and 8pm.</a:t>
            </a:r>
          </a:p>
          <a:p>
            <a:r>
              <a:rPr lang="en-US" sz="1800">
                <a:solidFill>
                  <a:srgbClr val="00529B"/>
                </a:solidFill>
                <a:latin typeface="NimbusRomNo9L-Regu"/>
              </a:rPr>
              <a:t>More </a:t>
            </a:r>
            <a:r>
              <a:rPr lang="en-US" sz="1800" b="1">
                <a:solidFill>
                  <a:srgbClr val="00529B"/>
                </a:solidFill>
                <a:latin typeface="NimbusRomNo9L-Regu"/>
              </a:rPr>
              <a:t>Flutes</a:t>
            </a:r>
            <a:r>
              <a:rPr lang="en-US" sz="1800">
                <a:solidFill>
                  <a:srgbClr val="00529B"/>
                </a:solidFill>
                <a:latin typeface="NimbusRomNo9L-Regu"/>
              </a:rPr>
              <a:t> likely early morning.</a:t>
            </a:r>
          </a:p>
          <a:p>
            <a:r>
              <a:rPr lang="en-US" sz="1800">
                <a:solidFill>
                  <a:srgbClr val="00529B"/>
                </a:solidFill>
                <a:latin typeface="NimbusRomNo9L-Regu"/>
              </a:rPr>
              <a:t>More </a:t>
            </a:r>
            <a:r>
              <a:rPr lang="en-US" sz="1800" b="1">
                <a:solidFill>
                  <a:srgbClr val="00529B"/>
                </a:solidFill>
                <a:latin typeface="NimbusRomNo9L-Regu"/>
              </a:rPr>
              <a:t>Cellos</a:t>
            </a:r>
            <a:r>
              <a:rPr lang="en-US" sz="1800">
                <a:solidFill>
                  <a:srgbClr val="00529B"/>
                </a:solidFill>
                <a:latin typeface="NimbusRomNo9L-Regu"/>
              </a:rPr>
              <a:t> likely midday.</a:t>
            </a:r>
          </a:p>
          <a:p>
            <a:r>
              <a:rPr lang="en-US" sz="1800">
                <a:solidFill>
                  <a:srgbClr val="00529B"/>
                </a:solidFill>
                <a:latin typeface="NimbusRomNo9L-Regu"/>
              </a:rPr>
              <a:t>More </a:t>
            </a:r>
            <a:r>
              <a:rPr lang="en-US" sz="1800" b="1">
                <a:solidFill>
                  <a:srgbClr val="00529B"/>
                </a:solidFill>
                <a:latin typeface="NimbusRomNo9L-Regu"/>
              </a:rPr>
              <a:t>Flutes</a:t>
            </a:r>
            <a:r>
              <a:rPr lang="en-US" sz="1800">
                <a:solidFill>
                  <a:srgbClr val="00529B"/>
                </a:solidFill>
                <a:latin typeface="NimbusRomNo9L-Regu"/>
              </a:rPr>
              <a:t> likely late evening.</a:t>
            </a:r>
            <a:endParaRPr lang="en-US" sz="1800">
              <a:solidFill>
                <a:srgbClr val="00529B"/>
              </a:solidFill>
            </a:endParaRPr>
          </a:p>
        </p:txBody>
      </p:sp>
      <p:pic>
        <p:nvPicPr>
          <p:cNvPr id="6" name="Picture 5" descr="A screenshot of a cell phone&#10;&#10;Description generated with high confidence">
            <a:extLst>
              <a:ext uri="{FF2B5EF4-FFF2-40B4-BE49-F238E27FC236}">
                <a16:creationId xmlns:a16="http://schemas.microsoft.com/office/drawing/2014/main" id="{D81C2964-F16D-4E65-B9B3-CE93BEDC9D3E}"/>
              </a:ext>
            </a:extLst>
          </p:cNvPr>
          <p:cNvPicPr>
            <a:picLocks noChangeAspect="1"/>
          </p:cNvPicPr>
          <p:nvPr/>
        </p:nvPicPr>
        <p:blipFill>
          <a:blip r:embed="rId3"/>
          <a:stretch>
            <a:fillRect/>
          </a:stretch>
        </p:blipFill>
        <p:spPr>
          <a:xfrm>
            <a:off x="4194162" y="1318891"/>
            <a:ext cx="4184592" cy="3128417"/>
          </a:xfrm>
          <a:prstGeom prst="rect">
            <a:avLst/>
          </a:prstGeom>
        </p:spPr>
      </p:pic>
      <p:sp>
        <p:nvSpPr>
          <p:cNvPr id="7" name="Arrow: Down 6">
            <a:extLst>
              <a:ext uri="{FF2B5EF4-FFF2-40B4-BE49-F238E27FC236}">
                <a16:creationId xmlns:a16="http://schemas.microsoft.com/office/drawing/2014/main" id="{4D4D890D-3F3C-40A8-A7CC-5F916FD40B3F}"/>
              </a:ext>
            </a:extLst>
          </p:cNvPr>
          <p:cNvSpPr/>
          <p:nvPr/>
        </p:nvSpPr>
        <p:spPr>
          <a:xfrm>
            <a:off x="5839692" y="1235763"/>
            <a:ext cx="318654" cy="8562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D7BA3D9C-D907-4131-847B-B1E9F5FD236A}"/>
              </a:ext>
            </a:extLst>
          </p:cNvPr>
          <p:cNvSpPr/>
          <p:nvPr/>
        </p:nvSpPr>
        <p:spPr>
          <a:xfrm>
            <a:off x="7419110" y="1235762"/>
            <a:ext cx="318654" cy="8562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4291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64</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2698559" cy="369332"/>
          </a:xfrm>
          <a:prstGeom prst="rect">
            <a:avLst/>
          </a:prstGeom>
        </p:spPr>
        <p:txBody>
          <a:bodyPr wrap="none">
            <a:spAutoFit/>
          </a:bodyPr>
          <a:lstStyle/>
          <a:p>
            <a:pPr lvl="1"/>
            <a:r>
              <a:rPr lang="en-US" dirty="0">
                <a:solidFill>
                  <a:srgbClr val="00529B"/>
                </a:solidFill>
              </a:rPr>
              <a:t>Hourly associations</a:t>
            </a:r>
          </a:p>
        </p:txBody>
      </p:sp>
      <p:pic>
        <p:nvPicPr>
          <p:cNvPr id="6" name="Picture 5" descr="A screenshot of a cell phone&#10;&#10;Description generated with high confidence">
            <a:extLst>
              <a:ext uri="{FF2B5EF4-FFF2-40B4-BE49-F238E27FC236}">
                <a16:creationId xmlns:a16="http://schemas.microsoft.com/office/drawing/2014/main" id="{D81C2964-F16D-4E65-B9B3-CE93BEDC9D3E}"/>
              </a:ext>
            </a:extLst>
          </p:cNvPr>
          <p:cNvPicPr>
            <a:picLocks noChangeAspect="1"/>
          </p:cNvPicPr>
          <p:nvPr/>
        </p:nvPicPr>
        <p:blipFill>
          <a:blip r:embed="rId3"/>
          <a:stretch>
            <a:fillRect/>
          </a:stretch>
        </p:blipFill>
        <p:spPr>
          <a:xfrm>
            <a:off x="4194162" y="1318891"/>
            <a:ext cx="4184592" cy="3128417"/>
          </a:xfrm>
          <a:prstGeom prst="rect">
            <a:avLst/>
          </a:prstGeom>
        </p:spPr>
      </p:pic>
      <p:pic>
        <p:nvPicPr>
          <p:cNvPr id="7" name="Picture 6">
            <a:extLst>
              <a:ext uri="{FF2B5EF4-FFF2-40B4-BE49-F238E27FC236}">
                <a16:creationId xmlns:a16="http://schemas.microsoft.com/office/drawing/2014/main" id="{EA0B2391-85A8-416B-B809-50EE08F31443}"/>
              </a:ext>
            </a:extLst>
          </p:cNvPr>
          <p:cNvPicPr>
            <a:picLocks noChangeAspect="1"/>
          </p:cNvPicPr>
          <p:nvPr/>
        </p:nvPicPr>
        <p:blipFill>
          <a:blip r:embed="rId4"/>
          <a:stretch>
            <a:fillRect/>
          </a:stretch>
        </p:blipFill>
        <p:spPr>
          <a:xfrm>
            <a:off x="5238338" y="834110"/>
            <a:ext cx="992922" cy="3599345"/>
          </a:xfrm>
          <a:prstGeom prst="rect">
            <a:avLst/>
          </a:prstGeom>
        </p:spPr>
      </p:pic>
      <p:pic>
        <p:nvPicPr>
          <p:cNvPr id="9" name="Picture 8" descr="A picture containing music&#10;&#10;Description generated with very high confidence">
            <a:extLst>
              <a:ext uri="{FF2B5EF4-FFF2-40B4-BE49-F238E27FC236}">
                <a16:creationId xmlns:a16="http://schemas.microsoft.com/office/drawing/2014/main" id="{D26213C7-1A6C-4451-824D-0E1D84177416}"/>
              </a:ext>
            </a:extLst>
          </p:cNvPr>
          <p:cNvPicPr>
            <a:picLocks noChangeAspect="1"/>
          </p:cNvPicPr>
          <p:nvPr/>
        </p:nvPicPr>
        <p:blipFill>
          <a:blip r:embed="rId5"/>
          <a:stretch>
            <a:fillRect/>
          </a:stretch>
        </p:blipFill>
        <p:spPr>
          <a:xfrm>
            <a:off x="6252041" y="900181"/>
            <a:ext cx="1279601" cy="3547127"/>
          </a:xfrm>
          <a:prstGeom prst="rect">
            <a:avLst/>
          </a:prstGeom>
        </p:spPr>
      </p:pic>
      <p:pic>
        <p:nvPicPr>
          <p:cNvPr id="11" name="Picture 10">
            <a:extLst>
              <a:ext uri="{FF2B5EF4-FFF2-40B4-BE49-F238E27FC236}">
                <a16:creationId xmlns:a16="http://schemas.microsoft.com/office/drawing/2014/main" id="{7FA78CD8-691B-4C5B-B6B0-6D7FD6339752}"/>
              </a:ext>
            </a:extLst>
          </p:cNvPr>
          <p:cNvPicPr>
            <a:picLocks noChangeAspect="1"/>
          </p:cNvPicPr>
          <p:nvPr/>
        </p:nvPicPr>
        <p:blipFill>
          <a:blip r:embed="rId6"/>
          <a:stretch>
            <a:fillRect/>
          </a:stretch>
        </p:blipFill>
        <p:spPr>
          <a:xfrm>
            <a:off x="7517788" y="900181"/>
            <a:ext cx="770451" cy="3591662"/>
          </a:xfrm>
          <a:prstGeom prst="rect">
            <a:avLst/>
          </a:prstGeom>
        </p:spPr>
      </p:pic>
      <p:sp>
        <p:nvSpPr>
          <p:cNvPr id="12" name="Oval 11">
            <a:extLst>
              <a:ext uri="{FF2B5EF4-FFF2-40B4-BE49-F238E27FC236}">
                <a16:creationId xmlns:a16="http://schemas.microsoft.com/office/drawing/2014/main" id="{51BD57B4-9305-43E6-B745-F9C3D600078E}"/>
              </a:ext>
            </a:extLst>
          </p:cNvPr>
          <p:cNvSpPr/>
          <p:nvPr/>
        </p:nvSpPr>
        <p:spPr>
          <a:xfrm rot="953500">
            <a:off x="5369779" y="940664"/>
            <a:ext cx="696158" cy="2869130"/>
          </a:xfrm>
          <a:prstGeom prst="ellipse">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3" name="Oval 12">
            <a:extLst>
              <a:ext uri="{FF2B5EF4-FFF2-40B4-BE49-F238E27FC236}">
                <a16:creationId xmlns:a16="http://schemas.microsoft.com/office/drawing/2014/main" id="{8B0E4014-27A6-4C7A-9E8E-EDDA5CE6249D}"/>
              </a:ext>
            </a:extLst>
          </p:cNvPr>
          <p:cNvSpPr/>
          <p:nvPr/>
        </p:nvSpPr>
        <p:spPr>
          <a:xfrm>
            <a:off x="6223003" y="900181"/>
            <a:ext cx="1406996" cy="734025"/>
          </a:xfrm>
          <a:prstGeom prst="ellipse">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6" name="Oval 15">
            <a:extLst>
              <a:ext uri="{FF2B5EF4-FFF2-40B4-BE49-F238E27FC236}">
                <a16:creationId xmlns:a16="http://schemas.microsoft.com/office/drawing/2014/main" id="{D957BFED-A32A-4A07-95C0-7AFAD4DFC790}"/>
              </a:ext>
            </a:extLst>
          </p:cNvPr>
          <p:cNvSpPr/>
          <p:nvPr/>
        </p:nvSpPr>
        <p:spPr>
          <a:xfrm rot="2273432">
            <a:off x="7258842" y="868751"/>
            <a:ext cx="1406996" cy="734025"/>
          </a:xfrm>
          <a:prstGeom prst="ellipse">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7" name="Content Placeholder 4">
            <a:extLst>
              <a:ext uri="{FF2B5EF4-FFF2-40B4-BE49-F238E27FC236}">
                <a16:creationId xmlns:a16="http://schemas.microsoft.com/office/drawing/2014/main" id="{AD12A015-5296-4484-AAE1-A19F25CDBE6D}"/>
              </a:ext>
            </a:extLst>
          </p:cNvPr>
          <p:cNvSpPr txBox="1">
            <a:spLocks/>
          </p:cNvSpPr>
          <p:nvPr/>
        </p:nvSpPr>
        <p:spPr bwMode="auto">
          <a:xfrm>
            <a:off x="574963" y="1388163"/>
            <a:ext cx="3602182"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1800">
                <a:solidFill>
                  <a:srgbClr val="00529B"/>
                </a:solidFill>
                <a:latin typeface="NimbusRomNo9L-Regu"/>
              </a:rPr>
              <a:t>The majority of devices appear online between 9am and 8pm.</a:t>
            </a:r>
          </a:p>
          <a:p>
            <a:r>
              <a:rPr lang="en-US" sz="1800">
                <a:solidFill>
                  <a:srgbClr val="00529B"/>
                </a:solidFill>
                <a:latin typeface="NimbusRomNo9L-Regu"/>
              </a:rPr>
              <a:t>More </a:t>
            </a:r>
            <a:r>
              <a:rPr lang="en-US" sz="1800" b="1">
                <a:solidFill>
                  <a:srgbClr val="00529B"/>
                </a:solidFill>
                <a:latin typeface="NimbusRomNo9L-Regu"/>
              </a:rPr>
              <a:t>Flutes</a:t>
            </a:r>
            <a:r>
              <a:rPr lang="en-US" sz="1800">
                <a:solidFill>
                  <a:srgbClr val="00529B"/>
                </a:solidFill>
                <a:latin typeface="NimbusRomNo9L-Regu"/>
              </a:rPr>
              <a:t> likely early morning.</a:t>
            </a:r>
          </a:p>
          <a:p>
            <a:r>
              <a:rPr lang="en-US" sz="1800">
                <a:solidFill>
                  <a:srgbClr val="00529B"/>
                </a:solidFill>
                <a:latin typeface="NimbusRomNo9L-Regu"/>
              </a:rPr>
              <a:t>More </a:t>
            </a:r>
            <a:r>
              <a:rPr lang="en-US" sz="1800" b="1">
                <a:solidFill>
                  <a:srgbClr val="00529B"/>
                </a:solidFill>
                <a:latin typeface="NimbusRomNo9L-Regu"/>
              </a:rPr>
              <a:t>Cellos</a:t>
            </a:r>
            <a:r>
              <a:rPr lang="en-US" sz="1800">
                <a:solidFill>
                  <a:srgbClr val="00529B"/>
                </a:solidFill>
                <a:latin typeface="NimbusRomNo9L-Regu"/>
              </a:rPr>
              <a:t> likely midday.</a:t>
            </a:r>
          </a:p>
          <a:p>
            <a:r>
              <a:rPr lang="en-US" sz="1800">
                <a:solidFill>
                  <a:srgbClr val="00529B"/>
                </a:solidFill>
                <a:latin typeface="NimbusRomNo9L-Regu"/>
              </a:rPr>
              <a:t>More </a:t>
            </a:r>
            <a:r>
              <a:rPr lang="en-US" sz="1800" b="1">
                <a:solidFill>
                  <a:srgbClr val="00529B"/>
                </a:solidFill>
                <a:latin typeface="NimbusRomNo9L-Regu"/>
              </a:rPr>
              <a:t>Flutes</a:t>
            </a:r>
            <a:r>
              <a:rPr lang="en-US" sz="1800">
                <a:solidFill>
                  <a:srgbClr val="00529B"/>
                </a:solidFill>
                <a:latin typeface="NimbusRomNo9L-Regu"/>
              </a:rPr>
              <a:t> likely late evening.</a:t>
            </a:r>
            <a:endParaRPr lang="en-US" sz="1800">
              <a:solidFill>
                <a:srgbClr val="00529B"/>
              </a:solidFill>
            </a:endParaRPr>
          </a:p>
        </p:txBody>
      </p:sp>
    </p:spTree>
    <p:extLst>
      <p:ext uri="{BB962C8B-B14F-4D97-AF65-F5344CB8AC3E}">
        <p14:creationId xmlns:p14="http://schemas.microsoft.com/office/powerpoint/2010/main" val="1037043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1" nodeType="clickEffect">
                                  <p:stCondLst>
                                    <p:cond delay="0"/>
                                  </p:stCondLst>
                                  <p:childTnLst>
                                    <p:animEffect transition="out" filter="wipe(down)">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11"/>
                                        </p:tgtEl>
                                      </p:cBhvr>
                                    </p:animEffect>
                                    <p:anim calcmode="lin" valueType="num">
                                      <p:cBhvr>
                                        <p:cTn id="63" dur="1000"/>
                                        <p:tgtEl>
                                          <p:spTgt spid="11"/>
                                        </p:tgtEl>
                                        <p:attrNameLst>
                                          <p:attrName>ppt_x</p:attrName>
                                        </p:attrNameLst>
                                      </p:cBhvr>
                                      <p:tavLst>
                                        <p:tav tm="0">
                                          <p:val>
                                            <p:strVal val="ppt_x"/>
                                          </p:val>
                                        </p:tav>
                                        <p:tav tm="100000">
                                          <p:val>
                                            <p:strVal val="ppt_x"/>
                                          </p:val>
                                        </p:tav>
                                      </p:tavLst>
                                    </p:anim>
                                    <p:anim calcmode="lin" valueType="num">
                                      <p:cBhvr>
                                        <p:cTn id="64" dur="1000"/>
                                        <p:tgtEl>
                                          <p:spTgt spid="11"/>
                                        </p:tgtEl>
                                        <p:attrNameLst>
                                          <p:attrName>ppt_y</p:attrName>
                                        </p:attrNameLst>
                                      </p:cBhvr>
                                      <p:tavLst>
                                        <p:tav tm="0">
                                          <p:val>
                                            <p:strVal val="ppt_y"/>
                                          </p:val>
                                        </p:tav>
                                        <p:tav tm="100000">
                                          <p:val>
                                            <p:strVal val="ppt_y+.1"/>
                                          </p:val>
                                        </p:tav>
                                      </p:tavLst>
                                    </p:anim>
                                    <p:set>
                                      <p:cBhvr>
                                        <p:cTn id="6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2603D-FE55-46FE-B8A0-52539D0A13E7}"/>
              </a:ext>
            </a:extLst>
          </p:cNvPr>
          <p:cNvSpPr>
            <a:spLocks noGrp="1"/>
          </p:cNvSpPr>
          <p:nvPr>
            <p:ph type="sldNum" sz="quarter" idx="10"/>
          </p:nvPr>
        </p:nvSpPr>
        <p:spPr/>
        <p:txBody>
          <a:bodyPr/>
          <a:lstStyle/>
          <a:p>
            <a:fld id="{694FADCD-22F2-4A14-A571-6ACF405E65FD}" type="slidenum">
              <a:rPr lang="en-US" smtClean="0"/>
              <a:t>65</a:t>
            </a:fld>
            <a:endParaRPr lang="en-US" dirty="0"/>
          </a:p>
        </p:txBody>
      </p:sp>
      <p:sp>
        <p:nvSpPr>
          <p:cNvPr id="39" name="Rectangle 38">
            <a:extLst>
              <a:ext uri="{FF2B5EF4-FFF2-40B4-BE49-F238E27FC236}">
                <a16:creationId xmlns:a16="http://schemas.microsoft.com/office/drawing/2014/main" id="{43805DE5-4ED7-434A-8D15-B6724DE13956}"/>
              </a:ext>
            </a:extLst>
          </p:cNvPr>
          <p:cNvSpPr/>
          <p:nvPr/>
        </p:nvSpPr>
        <p:spPr>
          <a:xfrm>
            <a:off x="0" y="724125"/>
            <a:ext cx="4394344" cy="369332"/>
          </a:xfrm>
          <a:prstGeom prst="rect">
            <a:avLst/>
          </a:prstGeom>
        </p:spPr>
        <p:txBody>
          <a:bodyPr wrap="none">
            <a:spAutoFit/>
          </a:bodyPr>
          <a:lstStyle/>
          <a:p>
            <a:pPr lvl="1"/>
            <a:r>
              <a:rPr lang="en-US" u="sng" dirty="0">
                <a:solidFill>
                  <a:srgbClr val="00529B"/>
                </a:solidFill>
              </a:rPr>
              <a:t>Visitation preferences and interests</a:t>
            </a:r>
          </a:p>
        </p:txBody>
      </p:sp>
      <p:sp>
        <p:nvSpPr>
          <p:cNvPr id="30" name="Content Placeholder 4">
            <a:extLst>
              <a:ext uri="{FF2B5EF4-FFF2-40B4-BE49-F238E27FC236}">
                <a16:creationId xmlns:a16="http://schemas.microsoft.com/office/drawing/2014/main" id="{5EB89A1B-3A2B-410E-8094-0B142EF2A1A9}"/>
              </a:ext>
            </a:extLst>
          </p:cNvPr>
          <p:cNvSpPr txBox="1">
            <a:spLocks/>
          </p:cNvSpPr>
          <p:nvPr/>
        </p:nvSpPr>
        <p:spPr bwMode="auto">
          <a:xfrm>
            <a:off x="422563" y="1235763"/>
            <a:ext cx="3685310" cy="365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academic, police and museum buildings tend to have laptops staying longer.</a:t>
            </a:r>
          </a:p>
          <a:p>
            <a:r>
              <a:rPr lang="en-US"/>
              <a:t>social and housing buildings, there is a higher probability of having flutes staying longer.</a:t>
            </a:r>
            <a:endParaRPr lang="en-US" sz="1700">
              <a:latin typeface="+mj-lt"/>
            </a:endParaRPr>
          </a:p>
        </p:txBody>
      </p:sp>
      <p:pic>
        <p:nvPicPr>
          <p:cNvPr id="7" name="Picture 6" descr="A screenshot of a cell phone&#10;&#10;Description generated with very high confidence">
            <a:extLst>
              <a:ext uri="{FF2B5EF4-FFF2-40B4-BE49-F238E27FC236}">
                <a16:creationId xmlns:a16="http://schemas.microsoft.com/office/drawing/2014/main" id="{CA8D3196-6322-490C-AD8B-A39632B52262}"/>
              </a:ext>
            </a:extLst>
          </p:cNvPr>
          <p:cNvPicPr>
            <a:picLocks noChangeAspect="1"/>
          </p:cNvPicPr>
          <p:nvPr/>
        </p:nvPicPr>
        <p:blipFill>
          <a:blip r:embed="rId3"/>
          <a:stretch>
            <a:fillRect/>
          </a:stretch>
        </p:blipFill>
        <p:spPr>
          <a:xfrm>
            <a:off x="4522319" y="1165469"/>
            <a:ext cx="3993033" cy="3601796"/>
          </a:xfrm>
          <a:prstGeom prst="rect">
            <a:avLst/>
          </a:prstGeom>
        </p:spPr>
      </p:pic>
      <p:sp>
        <p:nvSpPr>
          <p:cNvPr id="2" name="Oval 1">
            <a:extLst>
              <a:ext uri="{FF2B5EF4-FFF2-40B4-BE49-F238E27FC236}">
                <a16:creationId xmlns:a16="http://schemas.microsoft.com/office/drawing/2014/main" id="{D027149E-62AC-418F-AE5F-275B0A9B6156}"/>
              </a:ext>
            </a:extLst>
          </p:cNvPr>
          <p:cNvSpPr/>
          <p:nvPr/>
        </p:nvSpPr>
        <p:spPr>
          <a:xfrm rot="2395365">
            <a:off x="6049874" y="2774896"/>
            <a:ext cx="622176" cy="1326490"/>
          </a:xfrm>
          <a:prstGeom prst="ellipse">
            <a:avLst/>
          </a:prstGeom>
          <a:noFill/>
          <a:ln w="38100"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8" name="Oval 7">
            <a:extLst>
              <a:ext uri="{FF2B5EF4-FFF2-40B4-BE49-F238E27FC236}">
                <a16:creationId xmlns:a16="http://schemas.microsoft.com/office/drawing/2014/main" id="{9808914B-85B8-4EC1-A47A-C61ABB779DE3}"/>
              </a:ext>
            </a:extLst>
          </p:cNvPr>
          <p:cNvSpPr/>
          <p:nvPr/>
        </p:nvSpPr>
        <p:spPr>
          <a:xfrm rot="2395365">
            <a:off x="5496763" y="2544193"/>
            <a:ext cx="526473" cy="1049587"/>
          </a:xfrm>
          <a:prstGeom prst="ellipse">
            <a:avLst/>
          </a:prstGeom>
          <a:noFill/>
          <a:ln w="38100"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106251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04 at 11.02.59 AM.png"/>
          <p:cNvPicPr>
            <a:picLocks noChangeAspect="1"/>
          </p:cNvPicPr>
          <p:nvPr/>
        </p:nvPicPr>
        <p:blipFill>
          <a:blip r:embed="rId3"/>
          <a:stretch>
            <a:fillRect/>
          </a:stretch>
        </p:blipFill>
        <p:spPr>
          <a:xfrm>
            <a:off x="2309056" y="885682"/>
            <a:ext cx="4437352" cy="4055553"/>
          </a:xfrm>
          <a:prstGeom prst="rect">
            <a:avLst/>
          </a:prstGeom>
        </p:spPr>
      </p:pic>
      <p:cxnSp>
        <p:nvCxnSpPr>
          <p:cNvPr id="6" name="Straight Arrow Connector 5"/>
          <p:cNvCxnSpPr/>
          <p:nvPr/>
        </p:nvCxnSpPr>
        <p:spPr>
          <a:xfrm>
            <a:off x="1380337" y="2426277"/>
            <a:ext cx="914400" cy="1191"/>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379872" y="2596536"/>
            <a:ext cx="914400" cy="1191"/>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730" y="2196038"/>
            <a:ext cx="1185261" cy="369332"/>
          </a:xfrm>
          <a:prstGeom prst="rect">
            <a:avLst/>
          </a:prstGeom>
          <a:noFill/>
        </p:spPr>
        <p:txBody>
          <a:bodyPr wrap="none" rtlCol="0">
            <a:spAutoFit/>
          </a:bodyPr>
          <a:lstStyle/>
          <a:p>
            <a:r>
              <a:rPr lang="en-US" dirty="0"/>
              <a:t>Weekday</a:t>
            </a:r>
          </a:p>
        </p:txBody>
      </p:sp>
      <p:sp>
        <p:nvSpPr>
          <p:cNvPr id="10" name="TextBox 9"/>
          <p:cNvSpPr txBox="1"/>
          <p:nvPr/>
        </p:nvSpPr>
        <p:spPr>
          <a:xfrm>
            <a:off x="227730" y="2402023"/>
            <a:ext cx="1197444" cy="369332"/>
          </a:xfrm>
          <a:prstGeom prst="rect">
            <a:avLst/>
          </a:prstGeom>
          <a:noFill/>
        </p:spPr>
        <p:txBody>
          <a:bodyPr wrap="none" rtlCol="0">
            <a:spAutoFit/>
          </a:bodyPr>
          <a:lstStyle/>
          <a:p>
            <a:r>
              <a:rPr lang="en-US" dirty="0">
                <a:solidFill>
                  <a:srgbClr val="FF0000"/>
                </a:solidFill>
              </a:rPr>
              <a:t>Weekend</a:t>
            </a:r>
          </a:p>
        </p:txBody>
      </p:sp>
      <p:cxnSp>
        <p:nvCxnSpPr>
          <p:cNvPr id="12" name="Straight Arrow Connector 11"/>
          <p:cNvCxnSpPr/>
          <p:nvPr/>
        </p:nvCxnSpPr>
        <p:spPr>
          <a:xfrm rot="10800000">
            <a:off x="6750628" y="2415886"/>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6750628" y="2589070"/>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6750628" y="2752401"/>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6750628" y="2916923"/>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6750628" y="3219991"/>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6750628" y="3075709"/>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6750628" y="3862495"/>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a:off x="6750628" y="4002770"/>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6760727" y="4319009"/>
            <a:ext cx="5715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7355DFE-C086-4371-88E6-8CD6C0BDCB26}"/>
              </a:ext>
            </a:extLst>
          </p:cNvPr>
          <p:cNvSpPr txBox="1"/>
          <p:nvPr/>
        </p:nvSpPr>
        <p:spPr>
          <a:xfrm>
            <a:off x="6760726" y="4442262"/>
            <a:ext cx="2068195" cy="400110"/>
          </a:xfrm>
          <a:prstGeom prst="rect">
            <a:avLst/>
          </a:prstGeom>
          <a:noFill/>
        </p:spPr>
        <p:txBody>
          <a:bodyPr wrap="none" rtlCol="0">
            <a:spAutoFit/>
          </a:bodyPr>
          <a:lstStyle/>
          <a:p>
            <a:r>
              <a:rPr lang="en-US" sz="2000" b="1" i="1" dirty="0">
                <a:latin typeface="Times New Roman"/>
                <a:cs typeface="Times New Roman"/>
              </a:rPr>
              <a:t>Mobility Features</a:t>
            </a:r>
          </a:p>
        </p:txBody>
      </p:sp>
      <p:sp>
        <p:nvSpPr>
          <p:cNvPr id="2" name="Slide Number Placeholder 1">
            <a:extLst>
              <a:ext uri="{FF2B5EF4-FFF2-40B4-BE49-F238E27FC236}">
                <a16:creationId xmlns:a16="http://schemas.microsoft.com/office/drawing/2014/main" id="{1A723F48-6227-4EC2-B85E-B28C332EB407}"/>
              </a:ext>
            </a:extLst>
          </p:cNvPr>
          <p:cNvSpPr>
            <a:spLocks noGrp="1"/>
          </p:cNvSpPr>
          <p:nvPr>
            <p:ph type="sldNum" sz="quarter" idx="12"/>
          </p:nvPr>
        </p:nvSpPr>
        <p:spPr/>
        <p:txBody>
          <a:bodyPr/>
          <a:lstStyle/>
          <a:p>
            <a:fld id="{697111F4-4D00-6348-9A0D-A09E7A0863DE}" type="slidenum">
              <a:rPr lang="en-US" smtClean="0"/>
              <a:pPr/>
              <a:t>66</a:t>
            </a:fld>
            <a:endParaRPr lang="en-US" dirty="0"/>
          </a:p>
        </p:txBody>
      </p:sp>
    </p:spTree>
    <p:extLst>
      <p:ext uri="{BB962C8B-B14F-4D97-AF65-F5344CB8AC3E}">
        <p14:creationId xmlns:p14="http://schemas.microsoft.com/office/powerpoint/2010/main" val="424894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9"/>
                                        </p:tgtEl>
                                      </p:cBhvr>
                                    </p:animEffect>
                                    <p:animScale>
                                      <p:cBhvr>
                                        <p:cTn id="33" dur="250" autoRev="1" fill="hold"/>
                                        <p:tgtEl>
                                          <p:spTgt spid="9"/>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7962129" cy="3108722"/>
          </a:xfrm>
        </p:spPr>
        <p:txBody>
          <a:bodyPr/>
          <a:lstStyle/>
          <a:p>
            <a:pPr lvl="1"/>
            <a:r>
              <a:rPr lang="en-US" dirty="0"/>
              <a:t>Flow-level statistics</a:t>
            </a:r>
          </a:p>
          <a:p>
            <a:pPr lvl="2"/>
            <a:r>
              <a:rPr lang="en-US" dirty="0"/>
              <a:t>Analyze features of individual users</a:t>
            </a:r>
          </a:p>
          <a:p>
            <a:pPr lvl="2"/>
            <a:r>
              <a:rPr lang="en-US" dirty="0"/>
              <a:t>Important for verification of synthetic data points*</a:t>
            </a:r>
          </a:p>
          <a:p>
            <a:pPr lvl="1"/>
            <a:r>
              <a:rPr lang="en-US" dirty="0"/>
              <a:t>Network-centric (</a:t>
            </a:r>
            <a:r>
              <a:rPr lang="en-US" i="1" dirty="0"/>
              <a:t>spatial</a:t>
            </a:r>
            <a:r>
              <a:rPr lang="en-US" dirty="0"/>
              <a:t>) analysis</a:t>
            </a:r>
          </a:p>
          <a:p>
            <a:pPr lvl="2"/>
            <a:r>
              <a:rPr lang="en-US" dirty="0"/>
              <a:t>Analyze load characteristics from the network viewpoint</a:t>
            </a:r>
          </a:p>
          <a:p>
            <a:pPr lvl="1"/>
            <a:r>
              <a:rPr lang="en-US" dirty="0"/>
              <a:t>User-centric (</a:t>
            </a:r>
            <a:r>
              <a:rPr lang="en-US" i="1" dirty="0"/>
              <a:t>temporal</a:t>
            </a:r>
            <a:r>
              <a:rPr lang="en-US" dirty="0"/>
              <a:t>) analysis</a:t>
            </a:r>
            <a:endParaRPr lang="en-US">
              <a:solidFill>
                <a:schemeClr val="tx1"/>
              </a:solidFill>
            </a:endParaRPr>
          </a:p>
          <a:p>
            <a:pPr lvl="2"/>
            <a:r>
              <a:rPr lang="en-US" dirty="0"/>
              <a:t>Analyze user behavior over time</a:t>
            </a:r>
          </a:p>
        </p:txBody>
      </p:sp>
      <p:sp>
        <p:nvSpPr>
          <p:cNvPr id="3" name="Title 2"/>
          <p:cNvSpPr>
            <a:spLocks noGrp="1"/>
          </p:cNvSpPr>
          <p:nvPr>
            <p:ph type="title"/>
          </p:nvPr>
        </p:nvSpPr>
        <p:spPr/>
        <p:txBody>
          <a:bodyPr/>
          <a:lstStyle/>
          <a:p>
            <a:r>
              <a:rPr lang="en-US" dirty="0"/>
              <a:t>Traffic</a:t>
            </a:r>
          </a:p>
        </p:txBody>
      </p:sp>
      <p:sp>
        <p:nvSpPr>
          <p:cNvPr id="4" name="Slide Number Placeholder 3"/>
          <p:cNvSpPr>
            <a:spLocks noGrp="1"/>
          </p:cNvSpPr>
          <p:nvPr>
            <p:ph type="sldNum" sz="quarter" idx="10"/>
          </p:nvPr>
        </p:nvSpPr>
        <p:spPr/>
        <p:txBody>
          <a:bodyPr/>
          <a:lstStyle/>
          <a:p>
            <a:fld id="{694FADCD-22F2-4A14-A571-6ACF405E65FD}" type="slidenum">
              <a:rPr lang="en-US" smtClean="0"/>
              <a:t>67</a:t>
            </a:fld>
            <a:endParaRPr lang="en-US" dirty="0"/>
          </a:p>
        </p:txBody>
      </p:sp>
    </p:spTree>
    <p:extLst>
      <p:ext uri="{BB962C8B-B14F-4D97-AF65-F5344CB8AC3E}">
        <p14:creationId xmlns:p14="http://schemas.microsoft.com/office/powerpoint/2010/main" val="130486782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438809"/>
            <a:ext cx="8225394" cy="3108722"/>
          </a:xfrm>
        </p:spPr>
        <p:txBody>
          <a:bodyPr/>
          <a:lstStyle/>
          <a:p>
            <a:pPr lvl="1"/>
            <a:r>
              <a:rPr lang="en-US" dirty="0"/>
              <a:t>Flow Inter-arrival time (IAT) is </a:t>
            </a:r>
            <a:r>
              <a:rPr lang="en-US"/>
              <a:t>1.8x higher</a:t>
            </a:r>
            <a:r>
              <a:rPr lang="en-US" dirty="0"/>
              <a:t> for flutes.</a:t>
            </a:r>
          </a:p>
          <a:p>
            <a:pPr lvl="1"/>
            <a:r>
              <a:rPr lang="en-US" dirty="0"/>
              <a:t>Flow IAT follows a </a:t>
            </a:r>
            <a:r>
              <a:rPr lang="en-US" b="1" i="1" dirty="0"/>
              <a:t>beta</a:t>
            </a:r>
            <a:r>
              <a:rPr lang="en-US" i="1" dirty="0"/>
              <a:t> </a:t>
            </a:r>
            <a:r>
              <a:rPr lang="en-US" dirty="0"/>
              <a:t>distribution</a:t>
            </a:r>
          </a:p>
          <a:p>
            <a:pPr lvl="2"/>
            <a:r>
              <a:rPr lang="en-US" dirty="0"/>
              <a:t>High estimated kurtosis and skewness hints at </a:t>
            </a:r>
            <a:r>
              <a:rPr lang="en-US" b="1" dirty="0"/>
              <a:t>infrequent extreme values</a:t>
            </a:r>
            <a:r>
              <a:rPr lang="en-US" dirty="0"/>
              <a:t>. Flutes face more extreme periods of inactivity overall.</a:t>
            </a:r>
          </a:p>
          <a:p>
            <a:pPr lvl="1"/>
            <a:endParaRPr lang="en-US" dirty="0"/>
          </a:p>
          <a:p>
            <a:pPr lvl="1"/>
            <a:endParaRPr lang="en-US" dirty="0"/>
          </a:p>
        </p:txBody>
      </p:sp>
      <p:sp>
        <p:nvSpPr>
          <p:cNvPr id="3" name="Title 2"/>
          <p:cNvSpPr>
            <a:spLocks noGrp="1"/>
          </p:cNvSpPr>
          <p:nvPr>
            <p:ph type="title"/>
          </p:nvPr>
        </p:nvSpPr>
        <p:spPr>
          <a:xfrm>
            <a:off x="289957" y="893855"/>
            <a:ext cx="8225394" cy="837009"/>
          </a:xfrm>
        </p:spPr>
        <p:txBody>
          <a:bodyPr/>
          <a:lstStyle/>
          <a:p>
            <a:r>
              <a:rPr lang="en-US" sz="2400" dirty="0"/>
              <a:t>Flow-level statistical characterization</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68</a:t>
            </a:fld>
            <a:endParaRPr lang="en-US" dirty="0"/>
          </a:p>
        </p:txBody>
      </p:sp>
      <p:pic>
        <p:nvPicPr>
          <p:cNvPr id="6" name="Picture 5" descr="A screenshot of a map&#10;&#10;Description generated with very high confidence">
            <a:extLst>
              <a:ext uri="{FF2B5EF4-FFF2-40B4-BE49-F238E27FC236}">
                <a16:creationId xmlns:a16="http://schemas.microsoft.com/office/drawing/2014/main" id="{CF53CA60-120B-44EC-A3F9-044B9E82D391}"/>
              </a:ext>
            </a:extLst>
          </p:cNvPr>
          <p:cNvPicPr>
            <a:picLocks noChangeAspect="1"/>
          </p:cNvPicPr>
          <p:nvPr/>
        </p:nvPicPr>
        <p:blipFill>
          <a:blip r:embed="rId3"/>
          <a:stretch>
            <a:fillRect/>
          </a:stretch>
        </p:blipFill>
        <p:spPr>
          <a:xfrm>
            <a:off x="1960418" y="2791690"/>
            <a:ext cx="4696691" cy="2307721"/>
          </a:xfrm>
          <a:prstGeom prst="rect">
            <a:avLst/>
          </a:prstGeom>
        </p:spPr>
      </p:pic>
    </p:spTree>
    <p:extLst>
      <p:ext uri="{BB962C8B-B14F-4D97-AF65-F5344CB8AC3E}">
        <p14:creationId xmlns:p14="http://schemas.microsoft.com/office/powerpoint/2010/main" val="123497286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8225394" cy="3153974"/>
          </a:xfrm>
        </p:spPr>
        <p:txBody>
          <a:bodyPr/>
          <a:lstStyle/>
          <a:p>
            <a:pPr lvl="1"/>
            <a:r>
              <a:rPr lang="en-US" dirty="0"/>
              <a:t>Most flows are short-lived </a:t>
            </a:r>
          </a:p>
          <a:p>
            <a:pPr lvl="2"/>
            <a:r>
              <a:rPr lang="en-US" dirty="0"/>
              <a:t>Average &lt;2s</a:t>
            </a:r>
          </a:p>
          <a:p>
            <a:pPr lvl="2"/>
            <a:r>
              <a:rPr lang="en-US" dirty="0"/>
              <a:t>Median 64ms for Cellos</a:t>
            </a:r>
          </a:p>
          <a:p>
            <a:pPr lvl="2"/>
            <a:r>
              <a:rPr lang="en-US" dirty="0"/>
              <a:t>Median 128ms for Flutes</a:t>
            </a:r>
          </a:p>
          <a:p>
            <a:pPr lvl="1"/>
            <a:endParaRPr lang="en-US" dirty="0"/>
          </a:p>
          <a:p>
            <a:pPr lvl="1"/>
            <a:endParaRPr lang="en-US" dirty="0"/>
          </a:p>
          <a:p>
            <a:pPr marL="228600" lvl="1" indent="0">
              <a:buNone/>
            </a:pPr>
            <a:endParaRPr lang="en-US" dirty="0"/>
          </a:p>
          <a:p>
            <a:pPr marL="228600" lvl="1" indent="0">
              <a:buNone/>
            </a:pPr>
            <a:endParaRPr lang="en-US" dirty="0"/>
          </a:p>
          <a:p>
            <a:pPr lvl="1"/>
            <a:r>
              <a:rPr lang="en-US" dirty="0"/>
              <a:t>Prevalence of TCP is much higher in flutes (98.2% vs 78.5% of flows).</a:t>
            </a:r>
          </a:p>
          <a:p>
            <a:pPr lvl="1"/>
            <a:endParaRPr lang="en-US" dirty="0"/>
          </a:p>
          <a:p>
            <a:pPr lvl="1"/>
            <a:endParaRPr lang="en-US" dirty="0"/>
          </a:p>
        </p:txBody>
      </p:sp>
      <p:sp>
        <p:nvSpPr>
          <p:cNvPr id="3" name="Title 2"/>
          <p:cNvSpPr>
            <a:spLocks noGrp="1"/>
          </p:cNvSpPr>
          <p:nvPr>
            <p:ph type="title"/>
          </p:nvPr>
        </p:nvSpPr>
        <p:spPr>
          <a:xfrm>
            <a:off x="289957" y="893855"/>
            <a:ext cx="8225394" cy="837009"/>
          </a:xfrm>
        </p:spPr>
        <p:txBody>
          <a:bodyPr/>
          <a:lstStyle/>
          <a:p>
            <a:r>
              <a:rPr lang="en-US" sz="2400" dirty="0"/>
              <a:t>Flow-level statistical characterization</a:t>
            </a: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69</a:t>
            </a:fld>
            <a:endParaRPr lang="en-US" dirty="0"/>
          </a:p>
        </p:txBody>
      </p:sp>
      <p:pic>
        <p:nvPicPr>
          <p:cNvPr id="6" name="Picture 5" descr="A screenshot of a social media post&#10;&#10;Description generated with very high confidence">
            <a:extLst>
              <a:ext uri="{FF2B5EF4-FFF2-40B4-BE49-F238E27FC236}">
                <a16:creationId xmlns:a16="http://schemas.microsoft.com/office/drawing/2014/main" id="{44596C84-5D1C-4707-944B-E0BDEACFCA98}"/>
              </a:ext>
            </a:extLst>
          </p:cNvPr>
          <p:cNvPicPr>
            <a:picLocks noChangeAspect="1"/>
          </p:cNvPicPr>
          <p:nvPr/>
        </p:nvPicPr>
        <p:blipFill>
          <a:blip r:embed="rId3"/>
          <a:stretch>
            <a:fillRect/>
          </a:stretch>
        </p:blipFill>
        <p:spPr>
          <a:xfrm>
            <a:off x="4402652" y="1580139"/>
            <a:ext cx="4229475" cy="2739736"/>
          </a:xfrm>
          <a:prstGeom prst="rect">
            <a:avLst/>
          </a:prstGeom>
        </p:spPr>
      </p:pic>
    </p:spTree>
    <p:extLst>
      <p:ext uri="{BB962C8B-B14F-4D97-AF65-F5344CB8AC3E}">
        <p14:creationId xmlns:p14="http://schemas.microsoft.com/office/powerpoint/2010/main" val="40878071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llo-mobility-2-take-the-money-and-run-3.jpg"/>
          <p:cNvPicPr>
            <a:picLocks noChangeAspect="1"/>
          </p:cNvPicPr>
          <p:nvPr/>
        </p:nvPicPr>
        <p:blipFill>
          <a:blip r:embed="rId3"/>
          <a:stretch>
            <a:fillRect/>
          </a:stretch>
        </p:blipFill>
        <p:spPr>
          <a:xfrm>
            <a:off x="6022614" y="756458"/>
            <a:ext cx="2081204" cy="2090027"/>
          </a:xfrm>
          <a:prstGeom prst="rect">
            <a:avLst/>
          </a:prstGeom>
        </p:spPr>
      </p:pic>
      <p:pic>
        <p:nvPicPr>
          <p:cNvPr id="3" name="Picture 2" descr="Walking-Falling_with_a_Laptop_Computer.jpg"/>
          <p:cNvPicPr>
            <a:picLocks noChangeAspect="1"/>
          </p:cNvPicPr>
          <p:nvPr/>
        </p:nvPicPr>
        <p:blipFill>
          <a:blip r:embed="rId4"/>
          <a:stretch>
            <a:fillRect/>
          </a:stretch>
        </p:blipFill>
        <p:spPr>
          <a:xfrm>
            <a:off x="3580875" y="977583"/>
            <a:ext cx="1562779" cy="1803206"/>
          </a:xfrm>
          <a:prstGeom prst="rect">
            <a:avLst/>
          </a:prstGeom>
        </p:spPr>
      </p:pic>
      <p:pic>
        <p:nvPicPr>
          <p:cNvPr id="4" name="Picture 3" descr="walking-laptop-5.jpg"/>
          <p:cNvPicPr>
            <a:picLocks noChangeAspect="1"/>
          </p:cNvPicPr>
          <p:nvPr/>
        </p:nvPicPr>
        <p:blipFill>
          <a:blip r:embed="rId5"/>
          <a:stretch>
            <a:fillRect/>
          </a:stretch>
        </p:blipFill>
        <p:spPr>
          <a:xfrm>
            <a:off x="1040182" y="977583"/>
            <a:ext cx="1659085" cy="1966015"/>
          </a:xfrm>
          <a:prstGeom prst="rect">
            <a:avLst/>
          </a:prstGeom>
        </p:spPr>
      </p:pic>
      <p:pic>
        <p:nvPicPr>
          <p:cNvPr id="5" name="Picture 4" descr="walking-smartphone-2-ObamaBerry.jpg"/>
          <p:cNvPicPr>
            <a:picLocks noChangeAspect="1"/>
          </p:cNvPicPr>
          <p:nvPr/>
        </p:nvPicPr>
        <p:blipFill>
          <a:blip r:embed="rId6"/>
          <a:stretch>
            <a:fillRect/>
          </a:stretch>
        </p:blipFill>
        <p:spPr>
          <a:xfrm>
            <a:off x="3450996" y="3044775"/>
            <a:ext cx="1692658" cy="1772588"/>
          </a:xfrm>
          <a:prstGeom prst="rect">
            <a:avLst/>
          </a:prstGeom>
        </p:spPr>
      </p:pic>
      <p:pic>
        <p:nvPicPr>
          <p:cNvPr id="6" name="Picture 5" descr="marching_flute.jpe"/>
          <p:cNvPicPr>
            <a:picLocks noChangeAspect="1"/>
          </p:cNvPicPr>
          <p:nvPr/>
        </p:nvPicPr>
        <p:blipFill>
          <a:blip r:embed="rId7"/>
          <a:stretch>
            <a:fillRect/>
          </a:stretch>
        </p:blipFill>
        <p:spPr>
          <a:xfrm>
            <a:off x="6501706" y="2923486"/>
            <a:ext cx="1238156" cy="2046889"/>
          </a:xfrm>
          <a:prstGeom prst="rect">
            <a:avLst/>
          </a:prstGeom>
        </p:spPr>
      </p:pic>
      <p:pic>
        <p:nvPicPr>
          <p:cNvPr id="7" name="Picture 6" descr="walking-smartphone-4.jpg"/>
          <p:cNvPicPr>
            <a:picLocks noChangeAspect="1"/>
          </p:cNvPicPr>
          <p:nvPr/>
        </p:nvPicPr>
        <p:blipFill>
          <a:blip r:embed="rId8"/>
          <a:stretch>
            <a:fillRect/>
          </a:stretch>
        </p:blipFill>
        <p:spPr>
          <a:xfrm>
            <a:off x="1098671" y="3065517"/>
            <a:ext cx="1377434" cy="1966015"/>
          </a:xfrm>
          <a:prstGeom prst="rect">
            <a:avLst/>
          </a:prstGeom>
        </p:spPr>
      </p:pic>
      <p:sp>
        <p:nvSpPr>
          <p:cNvPr id="8" name="TextBox 7"/>
          <p:cNvSpPr txBox="1"/>
          <p:nvPr/>
        </p:nvSpPr>
        <p:spPr>
          <a:xfrm>
            <a:off x="2876855" y="2673360"/>
            <a:ext cx="2749792" cy="346249"/>
          </a:xfrm>
          <a:prstGeom prst="rect">
            <a:avLst/>
          </a:prstGeom>
          <a:noFill/>
        </p:spPr>
        <p:txBody>
          <a:bodyPr wrap="none" lIns="68580" tIns="34290" rIns="68580" bIns="34290" rtlCol="0">
            <a:spAutoFit/>
          </a:bodyPr>
          <a:lstStyle/>
          <a:p>
            <a:r>
              <a:rPr lang="en-US" dirty="0">
                <a:solidFill>
                  <a:srgbClr val="FF0000"/>
                </a:solidFill>
                <a:latin typeface="Times New Roman"/>
                <a:cs typeface="Times New Roman"/>
              </a:rPr>
              <a:t>Cellos , Laptops = sit-to-use</a:t>
            </a:r>
          </a:p>
        </p:txBody>
      </p:sp>
      <p:sp>
        <p:nvSpPr>
          <p:cNvPr id="9" name="TextBox 8"/>
          <p:cNvSpPr txBox="1"/>
          <p:nvPr/>
        </p:nvSpPr>
        <p:spPr>
          <a:xfrm>
            <a:off x="2648772" y="4797251"/>
            <a:ext cx="3551293" cy="346249"/>
          </a:xfrm>
          <a:prstGeom prst="rect">
            <a:avLst/>
          </a:prstGeom>
          <a:noFill/>
        </p:spPr>
        <p:txBody>
          <a:bodyPr wrap="none" lIns="68580" tIns="34290" rIns="68580" bIns="34290" rtlCol="0">
            <a:spAutoFit/>
          </a:bodyPr>
          <a:lstStyle/>
          <a:p>
            <a:r>
              <a:rPr lang="en-US" dirty="0">
                <a:solidFill>
                  <a:srgbClr val="008000"/>
                </a:solidFill>
                <a:latin typeface="Times New Roman"/>
                <a:cs typeface="Times New Roman"/>
              </a:rPr>
              <a:t>Flutes, Smartphones = use-on-the-go</a:t>
            </a:r>
          </a:p>
        </p:txBody>
      </p:sp>
      <p:sp>
        <p:nvSpPr>
          <p:cNvPr id="10" name="Title 1"/>
          <p:cNvSpPr txBox="1">
            <a:spLocks/>
          </p:cNvSpPr>
          <p:nvPr/>
        </p:nvSpPr>
        <p:spPr bwMode="auto">
          <a:xfrm>
            <a:off x="39453" y="662237"/>
            <a:ext cx="2609319" cy="63069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Autofit/>
          </a:bodyPr>
          <a:lstStyle/>
          <a:p>
            <a:pPr algn="ctr"/>
            <a:r>
              <a:rPr lang="en-US" sz="2475" i="1" u="sng" kern="0" dirty="0">
                <a:solidFill>
                  <a:srgbClr val="008000"/>
                </a:solidFill>
                <a:latin typeface="Times New Roman"/>
                <a:ea typeface="ＭＳ Ｐゴシック" charset="-128"/>
                <a:cs typeface="Times New Roman"/>
              </a:rPr>
              <a:t>Flutes</a:t>
            </a:r>
            <a:r>
              <a:rPr lang="en-US" sz="2475" i="1" u="sng" kern="0" dirty="0">
                <a:latin typeface="Times New Roman"/>
                <a:ea typeface="ＭＳ Ｐゴシック" charset="-128"/>
                <a:cs typeface="Times New Roman"/>
              </a:rPr>
              <a:t> </a:t>
            </a:r>
            <a:r>
              <a:rPr lang="en-US" sz="2475" u="sng" kern="0" dirty="0">
                <a:latin typeface="Times New Roman"/>
                <a:ea typeface="ＭＳ Ｐゴシック" charset="-128"/>
                <a:cs typeface="Times New Roman"/>
              </a:rPr>
              <a:t>vs </a:t>
            </a:r>
            <a:r>
              <a:rPr lang="en-US" sz="2475" i="1" u="sng" kern="0" dirty="0">
                <a:solidFill>
                  <a:srgbClr val="FF0000"/>
                </a:solidFill>
                <a:latin typeface="Times New Roman"/>
                <a:ea typeface="ＭＳ Ｐゴシック" charset="-128"/>
                <a:cs typeface="Times New Roman"/>
              </a:rPr>
              <a:t>Cellos</a:t>
            </a:r>
            <a:r>
              <a:rPr lang="en-US" sz="2475" u="sng" kern="0" dirty="0">
                <a:solidFill>
                  <a:srgbClr val="FF0000"/>
                </a:solidFill>
                <a:latin typeface="Times New Roman"/>
                <a:ea typeface="ＭＳ Ｐゴシック" charset="-128"/>
                <a:cs typeface="Times New Roman"/>
              </a:rPr>
              <a:t>: </a:t>
            </a:r>
            <a:br>
              <a:rPr lang="en-US" sz="2475" i="1" kern="0" dirty="0">
                <a:solidFill>
                  <a:schemeClr val="tx2"/>
                </a:solidFill>
                <a:latin typeface="Times New Roman"/>
                <a:ea typeface="ＭＳ Ｐゴシック" charset="-128"/>
                <a:cs typeface="Times New Roman"/>
              </a:rPr>
            </a:br>
            <a:endParaRPr lang="en-US" sz="2475" i="1" kern="0" dirty="0">
              <a:solidFill>
                <a:schemeClr val="tx2"/>
              </a:solidFill>
              <a:latin typeface="Times New Roman"/>
              <a:ea typeface="ＭＳ Ｐゴシック" charset="-128"/>
              <a:cs typeface="Times New Roman"/>
            </a:endParaRPr>
          </a:p>
        </p:txBody>
      </p:sp>
      <p:sp>
        <p:nvSpPr>
          <p:cNvPr id="11" name="Slide Number Placeholder 10">
            <a:extLst>
              <a:ext uri="{FF2B5EF4-FFF2-40B4-BE49-F238E27FC236}">
                <a16:creationId xmlns:a16="http://schemas.microsoft.com/office/drawing/2014/main" id="{AC8DECB6-32D0-499E-AF8E-BD4F8414F8A2}"/>
              </a:ext>
            </a:extLst>
          </p:cNvPr>
          <p:cNvSpPr>
            <a:spLocks noGrp="1"/>
          </p:cNvSpPr>
          <p:nvPr>
            <p:ph type="sldNum" sz="quarter" idx="12"/>
          </p:nvPr>
        </p:nvSpPr>
        <p:spPr/>
        <p:txBody>
          <a:bodyPr/>
          <a:lstStyle/>
          <a:p>
            <a:fld id="{697111F4-4D00-6348-9A0D-A09E7A0863DE}" type="slidenum">
              <a:rPr lang="en-US" smtClean="0"/>
              <a:pPr/>
              <a:t>7</a:t>
            </a:fld>
            <a:endParaRPr lang="en-US" dirty="0"/>
          </a:p>
        </p:txBody>
      </p:sp>
    </p:spTree>
    <p:extLst>
      <p:ext uri="{BB962C8B-B14F-4D97-AF65-F5344CB8AC3E}">
        <p14:creationId xmlns:p14="http://schemas.microsoft.com/office/powerpoint/2010/main" val="1051158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5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anim calcmode="lin" valueType="num">
                                      <p:cBhvr>
                                        <p:cTn id="41" dur="500" fill="hold"/>
                                        <p:tgtEl>
                                          <p:spTgt spid="6"/>
                                        </p:tgtEl>
                                        <p:attrNameLst>
                                          <p:attrName>ppt_x</p:attrName>
                                        </p:attrNameLst>
                                      </p:cBhvr>
                                      <p:tavLst>
                                        <p:tav tm="0">
                                          <p:val>
                                            <p:strVal val="#ppt_x"/>
                                          </p:val>
                                        </p:tav>
                                        <p:tav tm="100000">
                                          <p:val>
                                            <p:strVal val="#ppt_x"/>
                                          </p:val>
                                        </p:tav>
                                      </p:tavLst>
                                    </p:anim>
                                    <p:anim calcmode="lin" valueType="num">
                                      <p:cBhvr>
                                        <p:cTn id="42" dur="50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8225394" cy="3108722"/>
          </a:xfrm>
        </p:spPr>
        <p:txBody>
          <a:bodyPr/>
          <a:lstStyle/>
          <a:p>
            <a:r>
              <a:rPr lang="en-US" dirty="0"/>
              <a:t>Why?</a:t>
            </a:r>
          </a:p>
          <a:p>
            <a:pPr lvl="1"/>
            <a:r>
              <a:rPr lang="en-US" dirty="0"/>
              <a:t>Gain insight from </a:t>
            </a:r>
            <a:r>
              <a:rPr lang="en-US" b="1" dirty="0"/>
              <a:t>viewpoint of the network</a:t>
            </a:r>
          </a:p>
          <a:p>
            <a:pPr lvl="1"/>
            <a:r>
              <a:rPr lang="en-US" dirty="0"/>
              <a:t>Analyze </a:t>
            </a:r>
            <a:r>
              <a:rPr lang="en-US" b="1" dirty="0"/>
              <a:t>load</a:t>
            </a:r>
            <a:r>
              <a:rPr lang="en-US" dirty="0"/>
              <a:t> at different APs for planning</a:t>
            </a:r>
          </a:p>
          <a:p>
            <a:pPr lvl="1"/>
            <a:r>
              <a:rPr lang="en-US" dirty="0"/>
              <a:t>Compare and contrast buildings</a:t>
            </a:r>
          </a:p>
          <a:p>
            <a:r>
              <a:rPr lang="en-US" dirty="0"/>
              <a:t>How?</a:t>
            </a:r>
          </a:p>
          <a:p>
            <a:pPr lvl="1"/>
            <a:r>
              <a:rPr lang="en-US" dirty="0"/>
              <a:t>Calculate flow metrics for each AP and aggregates per building over weekdays &amp; weekends</a:t>
            </a:r>
          </a:p>
        </p:txBody>
      </p:sp>
      <p:sp>
        <p:nvSpPr>
          <p:cNvPr id="3" name="Title 2"/>
          <p:cNvSpPr>
            <a:spLocks noGrp="1"/>
          </p:cNvSpPr>
          <p:nvPr>
            <p:ph type="title"/>
          </p:nvPr>
        </p:nvSpPr>
        <p:spPr>
          <a:xfrm>
            <a:off x="289957" y="893855"/>
            <a:ext cx="8225394" cy="837009"/>
          </a:xfrm>
        </p:spPr>
        <p:txBody>
          <a:bodyPr/>
          <a:lstStyle/>
          <a:p>
            <a:r>
              <a:rPr lang="en-US" sz="2400" dirty="0"/>
              <a:t>Network-centric (</a:t>
            </a:r>
            <a:r>
              <a:rPr lang="en-US" sz="2400" i="1" dirty="0"/>
              <a:t>spatial</a:t>
            </a:r>
            <a:r>
              <a:rPr lang="en-US" sz="2400" dirty="0"/>
              <a:t>)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70</a:t>
            </a:fld>
            <a:endParaRPr lang="en-US" dirty="0"/>
          </a:p>
        </p:txBody>
      </p:sp>
    </p:spTree>
    <p:extLst>
      <p:ext uri="{BB962C8B-B14F-4D97-AF65-F5344CB8AC3E}">
        <p14:creationId xmlns:p14="http://schemas.microsoft.com/office/powerpoint/2010/main" val="70868209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837009"/>
          </a:xfrm>
        </p:spPr>
        <p:txBody>
          <a:bodyPr/>
          <a:lstStyle/>
          <a:p>
            <a:r>
              <a:rPr lang="en-US" sz="2400" dirty="0"/>
              <a:t>Network-centric (</a:t>
            </a:r>
            <a:r>
              <a:rPr lang="en-US" sz="2400" i="1"/>
              <a:t>spatial</a:t>
            </a:r>
            <a:r>
              <a:rPr lang="en-US" sz="2400" dirty="0"/>
              <a:t>)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71</a:t>
            </a:fld>
            <a:endParaRPr lang="en-US" dirty="0"/>
          </a:p>
        </p:txBody>
      </p:sp>
      <p:sp>
        <p:nvSpPr>
          <p:cNvPr id="14" name="Content Placeholder 1">
            <a:extLst>
              <a:ext uri="{FF2B5EF4-FFF2-40B4-BE49-F238E27FC236}">
                <a16:creationId xmlns:a16="http://schemas.microsoft.com/office/drawing/2014/main" id="{8AFABDED-146A-4F9E-868C-F3FDA5282064}"/>
              </a:ext>
            </a:extLst>
          </p:cNvPr>
          <p:cNvSpPr txBox="1">
            <a:spLocks/>
          </p:cNvSpPr>
          <p:nvPr/>
        </p:nvSpPr>
        <p:spPr bwMode="auto">
          <a:xfrm>
            <a:off x="289955" y="1463746"/>
            <a:ext cx="7512925" cy="310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dirty="0"/>
              <a:t>On weekends:</a:t>
            </a:r>
          </a:p>
          <a:p>
            <a:pPr lvl="1"/>
            <a:r>
              <a:rPr lang="en-US" dirty="0"/>
              <a:t>60% of APs see no flute flows and 70% receive no cello flows.</a:t>
            </a:r>
          </a:p>
          <a:p>
            <a:pPr lvl="1"/>
            <a:r>
              <a:rPr lang="en-US" dirty="0"/>
              <a:t>At least one AP in </a:t>
            </a:r>
            <a:r>
              <a:rPr lang="en-US" i="1" dirty="0"/>
              <a:t>&gt;</a:t>
            </a:r>
            <a:r>
              <a:rPr lang="en-US" dirty="0"/>
              <a:t>80% of buildings sees traffic*.</a:t>
            </a:r>
          </a:p>
          <a:p>
            <a:pPr lvl="1"/>
            <a:r>
              <a:rPr lang="en-US" dirty="0"/>
              <a:t>Traffic is </a:t>
            </a:r>
            <a:r>
              <a:rPr lang="en-US" b="1" dirty="0"/>
              <a:t>clustered in a few areas (APs)                                         </a:t>
            </a:r>
            <a:r>
              <a:rPr lang="en-US" dirty="0"/>
              <a:t>of </a:t>
            </a:r>
            <a:r>
              <a:rPr lang="en-US" dirty="0" err="1"/>
              <a:t>of</a:t>
            </a:r>
            <a:r>
              <a:rPr lang="en-US" dirty="0"/>
              <a:t> each building.</a:t>
            </a:r>
          </a:p>
          <a:p>
            <a:pPr lvl="1"/>
            <a:r>
              <a:rPr lang="en-US" dirty="0"/>
              <a:t>Average </a:t>
            </a:r>
            <a:r>
              <a:rPr lang="en-US" b="1" dirty="0"/>
              <a:t>traffic consumption </a:t>
            </a:r>
            <a:r>
              <a:rPr lang="en-US" dirty="0"/>
              <a:t>and 	                                                       packet rate are </a:t>
            </a:r>
            <a:r>
              <a:rPr lang="en-US" b="1" dirty="0"/>
              <a:t>half</a:t>
            </a:r>
            <a:r>
              <a:rPr lang="en-US" dirty="0"/>
              <a:t> of weekdays.</a:t>
            </a:r>
          </a:p>
          <a:p>
            <a:pPr lvl="1"/>
            <a:r>
              <a:rPr lang="en-US" dirty="0"/>
              <a:t>Median traffic consumption drops                                                        to near zero for flutes.</a:t>
            </a:r>
          </a:p>
          <a:p>
            <a:pPr lvl="2"/>
            <a:r>
              <a:rPr lang="en-US" b="1" dirty="0"/>
              <a:t>Most flutes just ‘pass-by’</a:t>
            </a:r>
            <a:r>
              <a:rPr lang="en-US" dirty="0"/>
              <a:t>.</a:t>
            </a:r>
          </a:p>
          <a:p>
            <a:pPr lvl="1"/>
            <a:endParaRPr lang="en-US" dirty="0"/>
          </a:p>
        </p:txBody>
      </p:sp>
      <p:pic>
        <p:nvPicPr>
          <p:cNvPr id="5" name="Picture 4" descr="A close up of a map&#10;&#10;Description generated with high confidence">
            <a:extLst>
              <a:ext uri="{FF2B5EF4-FFF2-40B4-BE49-F238E27FC236}">
                <a16:creationId xmlns:a16="http://schemas.microsoft.com/office/drawing/2014/main" id="{727DF84F-D46A-446D-8A90-182525705353}"/>
              </a:ext>
            </a:extLst>
          </p:cNvPr>
          <p:cNvPicPr>
            <a:picLocks noChangeAspect="1"/>
          </p:cNvPicPr>
          <p:nvPr/>
        </p:nvPicPr>
        <p:blipFill>
          <a:blip r:embed="rId3"/>
          <a:stretch>
            <a:fillRect/>
          </a:stretch>
        </p:blipFill>
        <p:spPr>
          <a:xfrm>
            <a:off x="5138001" y="2571750"/>
            <a:ext cx="3359058" cy="2209800"/>
          </a:xfrm>
          <a:prstGeom prst="rect">
            <a:avLst/>
          </a:prstGeom>
        </p:spPr>
      </p:pic>
    </p:spTree>
    <p:extLst>
      <p:ext uri="{BB962C8B-B14F-4D97-AF65-F5344CB8AC3E}">
        <p14:creationId xmlns:p14="http://schemas.microsoft.com/office/powerpoint/2010/main" val="52580276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55" y="1722826"/>
            <a:ext cx="8225394" cy="3108722"/>
          </a:xfrm>
        </p:spPr>
        <p:txBody>
          <a:bodyPr/>
          <a:lstStyle/>
          <a:p>
            <a:r>
              <a:rPr lang="en-US" dirty="0"/>
              <a:t>Why?</a:t>
            </a:r>
          </a:p>
          <a:p>
            <a:pPr lvl="1"/>
            <a:r>
              <a:rPr lang="en-US" dirty="0"/>
              <a:t>Gain insight from </a:t>
            </a:r>
            <a:r>
              <a:rPr lang="en-US" b="1" dirty="0"/>
              <a:t>behavior of users</a:t>
            </a:r>
          </a:p>
          <a:p>
            <a:pPr lvl="1"/>
            <a:r>
              <a:rPr lang="en-US" dirty="0"/>
              <a:t>Analyze user patterns for </a:t>
            </a:r>
            <a:r>
              <a:rPr lang="en-US" b="1" dirty="0"/>
              <a:t>modeling </a:t>
            </a:r>
            <a:endParaRPr lang="en-US" dirty="0"/>
          </a:p>
          <a:p>
            <a:r>
              <a:rPr lang="en-US" dirty="0"/>
              <a:t>How?</a:t>
            </a:r>
          </a:p>
          <a:p>
            <a:pPr lvl="1"/>
            <a:r>
              <a:rPr lang="en-US" dirty="0"/>
              <a:t>Calculate flow metrics aggregates for each user separately</a:t>
            </a:r>
          </a:p>
        </p:txBody>
      </p:sp>
      <p:sp>
        <p:nvSpPr>
          <p:cNvPr id="3" name="Title 2"/>
          <p:cNvSpPr>
            <a:spLocks noGrp="1"/>
          </p:cNvSpPr>
          <p:nvPr>
            <p:ph type="title"/>
          </p:nvPr>
        </p:nvSpPr>
        <p:spPr>
          <a:xfrm>
            <a:off x="289957" y="893855"/>
            <a:ext cx="8225394" cy="837009"/>
          </a:xfrm>
        </p:spPr>
        <p:txBody>
          <a:bodyPr/>
          <a:lstStyle/>
          <a:p>
            <a:r>
              <a:rPr lang="en-US" sz="2400" dirty="0"/>
              <a:t>User-centric (</a:t>
            </a:r>
            <a:r>
              <a:rPr lang="en-US" sz="2400" i="1" dirty="0"/>
              <a:t>temporal</a:t>
            </a:r>
            <a:r>
              <a:rPr lang="en-US" sz="2400" dirty="0"/>
              <a:t>)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72</a:t>
            </a:fld>
            <a:endParaRPr lang="en-US" dirty="0"/>
          </a:p>
        </p:txBody>
      </p:sp>
    </p:spTree>
    <p:extLst>
      <p:ext uri="{BB962C8B-B14F-4D97-AF65-F5344CB8AC3E}">
        <p14:creationId xmlns:p14="http://schemas.microsoft.com/office/powerpoint/2010/main" val="425776288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837009"/>
          </a:xfrm>
        </p:spPr>
        <p:txBody>
          <a:bodyPr/>
          <a:lstStyle/>
          <a:p>
            <a:r>
              <a:rPr lang="en-US" sz="2400" dirty="0"/>
              <a:t>User-centric (temporal) analysis</a:t>
            </a:r>
            <a:br>
              <a:rPr lang="en-US" sz="2400" dirty="0"/>
            </a:br>
            <a:br>
              <a:rPr lang="en-US" sz="2400" dirty="0"/>
            </a:b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73</a:t>
            </a:fld>
            <a:endParaRPr lang="en-US" dirty="0"/>
          </a:p>
        </p:txBody>
      </p:sp>
      <p:sp>
        <p:nvSpPr>
          <p:cNvPr id="7" name="TextBox 6">
            <a:extLst>
              <a:ext uri="{FF2B5EF4-FFF2-40B4-BE49-F238E27FC236}">
                <a16:creationId xmlns:a16="http://schemas.microsoft.com/office/drawing/2014/main" id="{F2390E9F-2738-40CE-8296-FE2CDE461B91}"/>
              </a:ext>
            </a:extLst>
          </p:cNvPr>
          <p:cNvSpPr txBox="1"/>
          <p:nvPr/>
        </p:nvSpPr>
        <p:spPr>
          <a:xfrm>
            <a:off x="4808220" y="4281138"/>
            <a:ext cx="3983477" cy="369332"/>
          </a:xfrm>
          <a:prstGeom prst="rect">
            <a:avLst/>
          </a:prstGeom>
          <a:noFill/>
        </p:spPr>
        <p:txBody>
          <a:bodyPr wrap="square" rtlCol="0">
            <a:spAutoFit/>
          </a:bodyPr>
          <a:lstStyle/>
          <a:p>
            <a:r>
              <a:rPr lang="en-US" dirty="0"/>
              <a:t>Traffic Consumption (MBs per day)</a:t>
            </a:r>
          </a:p>
        </p:txBody>
      </p:sp>
      <p:sp>
        <p:nvSpPr>
          <p:cNvPr id="8" name="Content Placeholder 1">
            <a:extLst>
              <a:ext uri="{FF2B5EF4-FFF2-40B4-BE49-F238E27FC236}">
                <a16:creationId xmlns:a16="http://schemas.microsoft.com/office/drawing/2014/main" id="{C6F5D3C3-6DCB-4C54-B29D-6206210BC39B}"/>
              </a:ext>
            </a:extLst>
          </p:cNvPr>
          <p:cNvSpPr txBox="1">
            <a:spLocks/>
          </p:cNvSpPr>
          <p:nvPr/>
        </p:nvSpPr>
        <p:spPr bwMode="auto">
          <a:xfrm>
            <a:off x="289957" y="1705283"/>
            <a:ext cx="4282043" cy="2544362"/>
          </a:xfrm>
          <a:prstGeom prst="rect">
            <a:avLst/>
          </a:prstGeom>
          <a:noFill/>
          <a:ln w="9525" cap="flat" cmpd="sng" algn="ctr">
            <a:solidFill>
              <a:schemeClr val="accent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t>90% of cellos consume &lt; 700MB, for flutes &lt; 200MB</a:t>
            </a:r>
          </a:p>
          <a:p>
            <a:pPr defTabSz="914400"/>
            <a:r>
              <a:rPr lang="en-US"/>
              <a:t>Median traffic consumption of flutes is near zero on weekends. Whereas remaining cellos consume more.</a:t>
            </a:r>
          </a:p>
        </p:txBody>
      </p:sp>
      <p:pic>
        <p:nvPicPr>
          <p:cNvPr id="5" name="Picture 4" descr="A close up of a map&#10;&#10;Description generated with high confidence">
            <a:extLst>
              <a:ext uri="{FF2B5EF4-FFF2-40B4-BE49-F238E27FC236}">
                <a16:creationId xmlns:a16="http://schemas.microsoft.com/office/drawing/2014/main" id="{723DBE21-759A-4033-957C-35197331AFD2}"/>
              </a:ext>
            </a:extLst>
          </p:cNvPr>
          <p:cNvPicPr>
            <a:picLocks noChangeAspect="1"/>
          </p:cNvPicPr>
          <p:nvPr/>
        </p:nvPicPr>
        <p:blipFill>
          <a:blip r:embed="rId3"/>
          <a:stretch>
            <a:fillRect/>
          </a:stretch>
        </p:blipFill>
        <p:spPr>
          <a:xfrm>
            <a:off x="4632686" y="1278923"/>
            <a:ext cx="4159011" cy="2970722"/>
          </a:xfrm>
          <a:prstGeom prst="rect">
            <a:avLst/>
          </a:prstGeom>
        </p:spPr>
      </p:pic>
      <p:sp>
        <p:nvSpPr>
          <p:cNvPr id="9" name="Oval 8">
            <a:extLst>
              <a:ext uri="{FF2B5EF4-FFF2-40B4-BE49-F238E27FC236}">
                <a16:creationId xmlns:a16="http://schemas.microsoft.com/office/drawing/2014/main" id="{E8FB804C-EA4C-4446-BF87-D771949C4685}"/>
              </a:ext>
            </a:extLst>
          </p:cNvPr>
          <p:cNvSpPr/>
          <p:nvPr/>
        </p:nvSpPr>
        <p:spPr>
          <a:xfrm rot="19286311">
            <a:off x="5723658" y="2544904"/>
            <a:ext cx="2471304" cy="733197"/>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10" name="TextBox 9">
            <a:extLst>
              <a:ext uri="{FF2B5EF4-FFF2-40B4-BE49-F238E27FC236}">
                <a16:creationId xmlns:a16="http://schemas.microsoft.com/office/drawing/2014/main" id="{824EBB6C-94AD-4319-9B89-D23327C1740C}"/>
              </a:ext>
            </a:extLst>
          </p:cNvPr>
          <p:cNvSpPr txBox="1"/>
          <p:nvPr/>
        </p:nvSpPr>
        <p:spPr>
          <a:xfrm>
            <a:off x="6967049" y="1793157"/>
            <a:ext cx="1357746" cy="369332"/>
          </a:xfrm>
          <a:prstGeom prst="rect">
            <a:avLst/>
          </a:prstGeom>
          <a:noFill/>
        </p:spPr>
        <p:txBody>
          <a:bodyPr wrap="square" rtlCol="0">
            <a:spAutoFit/>
          </a:bodyPr>
          <a:lstStyle/>
          <a:p>
            <a:r>
              <a:rPr lang="en-US" dirty="0">
                <a:solidFill>
                  <a:srgbClr val="00529B"/>
                </a:solidFill>
              </a:rPr>
              <a:t>Flutes</a:t>
            </a:r>
          </a:p>
        </p:txBody>
      </p:sp>
      <p:sp>
        <p:nvSpPr>
          <p:cNvPr id="6" name="TextBox 5">
            <a:extLst>
              <a:ext uri="{FF2B5EF4-FFF2-40B4-BE49-F238E27FC236}">
                <a16:creationId xmlns:a16="http://schemas.microsoft.com/office/drawing/2014/main" id="{8371D481-6BD2-4A41-A4FA-0F3CC29C007E}"/>
              </a:ext>
            </a:extLst>
          </p:cNvPr>
          <p:cNvSpPr txBox="1"/>
          <p:nvPr/>
        </p:nvSpPr>
        <p:spPr>
          <a:xfrm>
            <a:off x="8043373" y="2393232"/>
            <a:ext cx="1357746" cy="369332"/>
          </a:xfrm>
          <a:prstGeom prst="rect">
            <a:avLst/>
          </a:prstGeom>
          <a:noFill/>
        </p:spPr>
        <p:txBody>
          <a:bodyPr wrap="square" rtlCol="0" anchor="t">
            <a:spAutoFit/>
          </a:bodyPr>
          <a:lstStyle/>
          <a:p>
            <a:r>
              <a:rPr lang="en-US" dirty="0">
                <a:solidFill>
                  <a:srgbClr val="00529B"/>
                </a:solidFill>
              </a:rPr>
              <a:t>Cellos</a:t>
            </a:r>
          </a:p>
        </p:txBody>
      </p:sp>
      <p:cxnSp>
        <p:nvCxnSpPr>
          <p:cNvPr id="12" name="Straight Arrow Connector 11">
            <a:extLst>
              <a:ext uri="{FF2B5EF4-FFF2-40B4-BE49-F238E27FC236}">
                <a16:creationId xmlns:a16="http://schemas.microsoft.com/office/drawing/2014/main" id="{18D420DF-3DCE-40D8-BD8A-A1B912B1A751}"/>
              </a:ext>
            </a:extLst>
          </p:cNvPr>
          <p:cNvCxnSpPr/>
          <p:nvPr/>
        </p:nvCxnSpPr>
        <p:spPr>
          <a:xfrm flipH="1">
            <a:off x="7848600" y="2686050"/>
            <a:ext cx="495300" cy="323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057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04 at 11.11.33 AM.png"/>
          <p:cNvPicPr>
            <a:picLocks noChangeAspect="1"/>
          </p:cNvPicPr>
          <p:nvPr/>
        </p:nvPicPr>
        <p:blipFill>
          <a:blip r:embed="rId3"/>
          <a:stretch>
            <a:fillRect/>
          </a:stretch>
        </p:blipFill>
        <p:spPr>
          <a:xfrm>
            <a:off x="774201" y="777533"/>
            <a:ext cx="4977834" cy="4271852"/>
          </a:xfrm>
          <a:prstGeom prst="rect">
            <a:avLst/>
          </a:prstGeom>
          <a:solidFill>
            <a:schemeClr val="tx1"/>
          </a:solidFill>
        </p:spPr>
      </p:pic>
      <p:pic>
        <p:nvPicPr>
          <p:cNvPr id="3" name="Picture 2" descr="Screen Shot 2017-08-04 at 11.12.26 AM.png"/>
          <p:cNvPicPr>
            <a:picLocks noChangeAspect="1"/>
          </p:cNvPicPr>
          <p:nvPr/>
        </p:nvPicPr>
        <p:blipFill>
          <a:blip r:embed="rId4"/>
          <a:stretch>
            <a:fillRect/>
          </a:stretch>
        </p:blipFill>
        <p:spPr>
          <a:xfrm>
            <a:off x="6838972" y="541457"/>
            <a:ext cx="2232252" cy="2714901"/>
          </a:xfrm>
          <a:prstGeom prst="rect">
            <a:avLst/>
          </a:prstGeom>
        </p:spPr>
      </p:pic>
      <p:cxnSp>
        <p:nvCxnSpPr>
          <p:cNvPr id="5" name="Straight Arrow Connector 4"/>
          <p:cNvCxnSpPr/>
          <p:nvPr/>
        </p:nvCxnSpPr>
        <p:spPr>
          <a:xfrm rot="10800000">
            <a:off x="5264728" y="1868632"/>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10800000">
            <a:off x="5264728" y="2025037"/>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a:off x="5264728" y="2183824"/>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a:off x="5264728" y="2327566"/>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5264728" y="2615588"/>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5264728" y="3194015"/>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5264729" y="3460714"/>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a:off x="5264728" y="3755124"/>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5239951" y="2907076"/>
            <a:ext cx="342900" cy="11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63046" y="4207404"/>
            <a:ext cx="2874826" cy="400110"/>
          </a:xfrm>
          <a:prstGeom prst="rect">
            <a:avLst/>
          </a:prstGeom>
          <a:noFill/>
        </p:spPr>
        <p:txBody>
          <a:bodyPr wrap="none" rtlCol="0">
            <a:spAutoFit/>
          </a:bodyPr>
          <a:lstStyle/>
          <a:p>
            <a:r>
              <a:rPr lang="en-US" sz="2000" b="1" i="1" dirty="0">
                <a:latin typeface="Times New Roman"/>
                <a:cs typeface="Times New Roman"/>
              </a:rPr>
              <a:t>Network Traffic Features</a:t>
            </a:r>
          </a:p>
        </p:txBody>
      </p:sp>
      <p:cxnSp>
        <p:nvCxnSpPr>
          <p:cNvPr id="15" name="Straight Arrow Connector 14"/>
          <p:cNvCxnSpPr>
            <a:cxnSpLocks/>
          </p:cNvCxnSpPr>
          <p:nvPr/>
        </p:nvCxnSpPr>
        <p:spPr>
          <a:xfrm>
            <a:off x="905799" y="1883763"/>
            <a:ext cx="391029" cy="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901684" y="2031391"/>
            <a:ext cx="395144" cy="9144"/>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9279" y="1392438"/>
            <a:ext cx="944105" cy="338554"/>
          </a:xfrm>
          <a:prstGeom prst="rect">
            <a:avLst/>
          </a:prstGeom>
          <a:noFill/>
        </p:spPr>
        <p:txBody>
          <a:bodyPr wrap="none" rtlCol="0">
            <a:spAutoFit/>
          </a:bodyPr>
          <a:lstStyle/>
          <a:p>
            <a:r>
              <a:rPr lang="en-US" sz="1600" dirty="0">
                <a:latin typeface="Times New Roman" charset="0"/>
                <a:ea typeface="Times New Roman" charset="0"/>
                <a:cs typeface="Times New Roman" charset="0"/>
              </a:rPr>
              <a:t>Weekday</a:t>
            </a:r>
          </a:p>
        </p:txBody>
      </p:sp>
      <p:sp>
        <p:nvSpPr>
          <p:cNvPr id="18" name="TextBox 17"/>
          <p:cNvSpPr txBox="1"/>
          <p:nvPr/>
        </p:nvSpPr>
        <p:spPr>
          <a:xfrm>
            <a:off x="429631" y="2214181"/>
            <a:ext cx="944105" cy="338554"/>
          </a:xfrm>
          <a:prstGeom prst="rect">
            <a:avLst/>
          </a:prstGeom>
          <a:noFill/>
        </p:spPr>
        <p:txBody>
          <a:bodyPr wrap="none" rtlCol="0">
            <a:spAutoFit/>
          </a:bodyPr>
          <a:lstStyle/>
          <a:p>
            <a:r>
              <a:rPr lang="en-US" sz="1600" dirty="0">
                <a:solidFill>
                  <a:srgbClr val="FF0000"/>
                </a:solidFill>
                <a:latin typeface="Times New Roman" charset="0"/>
                <a:ea typeface="Times New Roman" charset="0"/>
                <a:cs typeface="Times New Roman" charset="0"/>
              </a:rPr>
              <a:t>Weekend</a:t>
            </a:r>
          </a:p>
        </p:txBody>
      </p:sp>
      <p:cxnSp>
        <p:nvCxnSpPr>
          <p:cNvPr id="20" name="Straight Connector 19"/>
          <p:cNvCxnSpPr/>
          <p:nvPr/>
        </p:nvCxnSpPr>
        <p:spPr>
          <a:xfrm flipH="1">
            <a:off x="912188" y="1662617"/>
            <a:ext cx="9144" cy="21925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901684" y="2021653"/>
            <a:ext cx="0" cy="248471"/>
          </a:xfrm>
          <a:prstGeom prst="straightConnector1">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6CE1E92F-D827-48CB-9B6F-784CD564365F}"/>
              </a:ext>
            </a:extLst>
          </p:cNvPr>
          <p:cNvSpPr>
            <a:spLocks noGrp="1"/>
          </p:cNvSpPr>
          <p:nvPr>
            <p:ph type="sldNum" sz="quarter" idx="12"/>
          </p:nvPr>
        </p:nvSpPr>
        <p:spPr/>
        <p:txBody>
          <a:bodyPr/>
          <a:lstStyle/>
          <a:p>
            <a:fld id="{697111F4-4D00-6348-9A0D-A09E7A0863DE}" type="slidenum">
              <a:rPr lang="en-US" smtClean="0"/>
              <a:pPr/>
              <a:t>74</a:t>
            </a:fld>
            <a:endParaRPr lang="en-US" dirty="0"/>
          </a:p>
        </p:txBody>
      </p:sp>
    </p:spTree>
    <p:extLst>
      <p:ext uri="{BB962C8B-B14F-4D97-AF65-F5344CB8AC3E}">
        <p14:creationId xmlns:p14="http://schemas.microsoft.com/office/powerpoint/2010/main" val="1372865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746380"/>
            <a:ext cx="8225394" cy="574727"/>
          </a:xfrm>
        </p:spPr>
        <p:txBody>
          <a:bodyPr/>
          <a:lstStyle/>
          <a:p>
            <a:r>
              <a:rPr lang="en-US" sz="2400" dirty="0"/>
              <a:t>Modeling Insights</a:t>
            </a:r>
          </a:p>
        </p:txBody>
      </p:sp>
      <p:sp>
        <p:nvSpPr>
          <p:cNvPr id="4" name="Slide Number Placeholder 3"/>
          <p:cNvSpPr>
            <a:spLocks noGrp="1"/>
          </p:cNvSpPr>
          <p:nvPr>
            <p:ph type="sldNum" sz="quarter" idx="10"/>
          </p:nvPr>
        </p:nvSpPr>
        <p:spPr/>
        <p:txBody>
          <a:bodyPr/>
          <a:lstStyle/>
          <a:p>
            <a:fld id="{694FADCD-22F2-4A14-A571-6ACF405E65FD}" type="slidenum">
              <a:rPr lang="en-US" smtClean="0"/>
              <a:t>75</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157348" y="1321107"/>
            <a:ext cx="8829304" cy="3720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t>Can we classify devices using their mobility and/or traffic features?</a:t>
            </a:r>
          </a:p>
          <a:p>
            <a:pPr defTabSz="914400"/>
            <a:r>
              <a:rPr lang="en-US"/>
              <a:t>Accuracy:</a:t>
            </a:r>
          </a:p>
          <a:p>
            <a:pPr lvl="1" defTabSz="914400"/>
            <a:r>
              <a:rPr lang="en-US"/>
              <a:t>Mobility alone </a:t>
            </a:r>
            <a:r>
              <a:rPr lang="en-US">
                <a:sym typeface="Wingdings" panose="05000000000000000000" pitchFamily="2" charset="2"/>
              </a:rPr>
              <a:t> 65%</a:t>
            </a:r>
          </a:p>
          <a:p>
            <a:pPr lvl="1" defTabSz="914400"/>
            <a:r>
              <a:rPr lang="en-US">
                <a:sym typeface="Wingdings" panose="05000000000000000000" pitchFamily="2" charset="2"/>
              </a:rPr>
              <a:t>Traffic alone  79%</a:t>
            </a:r>
          </a:p>
          <a:p>
            <a:pPr lvl="1" defTabSz="914400"/>
            <a:r>
              <a:rPr lang="en-US">
                <a:sym typeface="Wingdings" panose="05000000000000000000" pitchFamily="2" charset="2"/>
              </a:rPr>
              <a:t>Mobility </a:t>
            </a:r>
            <a:r>
              <a:rPr lang="en-US" b="1" i="1">
                <a:sym typeface="Wingdings" panose="05000000000000000000" pitchFamily="2" charset="2"/>
              </a:rPr>
              <a:t>and </a:t>
            </a:r>
            <a:r>
              <a:rPr lang="en-US">
                <a:sym typeface="Wingdings" panose="05000000000000000000" pitchFamily="2" charset="2"/>
              </a:rPr>
              <a:t>traffic  81%  </a:t>
            </a:r>
          </a:p>
          <a:p>
            <a:pPr lvl="1" defTabSz="914400"/>
            <a:r>
              <a:rPr lang="en-US">
                <a:sym typeface="Wingdings" panose="05000000000000000000" pitchFamily="2" charset="2"/>
              </a:rPr>
              <a:t>Mobility </a:t>
            </a:r>
            <a:r>
              <a:rPr lang="en-US" b="1" i="1">
                <a:sym typeface="Wingdings" panose="05000000000000000000" pitchFamily="2" charset="2"/>
              </a:rPr>
              <a:t>and </a:t>
            </a:r>
            <a:r>
              <a:rPr lang="en-US">
                <a:sym typeface="Wingdings" panose="05000000000000000000" pitchFamily="2" charset="2"/>
              </a:rPr>
              <a:t>traffic, separate features for weekdays/weekends  86%</a:t>
            </a:r>
          </a:p>
          <a:p>
            <a:r>
              <a:rPr lang="en-US"/>
              <a:t>Users’ behavior (both flutes and cellos) is more distinguishable with </a:t>
            </a:r>
            <a:r>
              <a:rPr lang="en-US" b="1"/>
              <a:t>combined mobility and traffic</a:t>
            </a:r>
            <a:r>
              <a:rPr lang="en-US"/>
              <a:t> features; especially when </a:t>
            </a:r>
            <a:r>
              <a:rPr lang="en-US" b="1"/>
              <a:t>temporal</a:t>
            </a:r>
            <a:r>
              <a:rPr lang="en-US"/>
              <a:t> features such as weekdays are considered separately from weekends.</a:t>
            </a:r>
          </a:p>
        </p:txBody>
      </p:sp>
      <p:cxnSp>
        <p:nvCxnSpPr>
          <p:cNvPr id="10" name="Straight Arrow Connector 9">
            <a:extLst>
              <a:ext uri="{FF2B5EF4-FFF2-40B4-BE49-F238E27FC236}">
                <a16:creationId xmlns:a16="http://schemas.microsoft.com/office/drawing/2014/main" id="{AD202CB7-6EAF-4863-B1C2-EBD55FA83A4D}"/>
              </a:ext>
            </a:extLst>
          </p:cNvPr>
          <p:cNvCxnSpPr/>
          <p:nvPr/>
        </p:nvCxnSpPr>
        <p:spPr>
          <a:xfrm flipV="1">
            <a:off x="3861954" y="3012142"/>
            <a:ext cx="200891" cy="2147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8A5853A-2880-41FF-8580-1161848A586A}"/>
              </a:ext>
            </a:extLst>
          </p:cNvPr>
          <p:cNvSpPr txBox="1"/>
          <p:nvPr/>
        </p:nvSpPr>
        <p:spPr>
          <a:xfrm>
            <a:off x="3609109" y="2934849"/>
            <a:ext cx="4686299" cy="369332"/>
          </a:xfrm>
          <a:prstGeom prst="rect">
            <a:avLst/>
          </a:prstGeom>
          <a:noFill/>
        </p:spPr>
        <p:txBody>
          <a:bodyPr wrap="square" rtlCol="0">
            <a:spAutoFit/>
          </a:bodyPr>
          <a:lstStyle/>
          <a:p>
            <a:r>
              <a:rPr lang="en-US" dirty="0">
                <a:solidFill>
                  <a:srgbClr val="FF4A21"/>
                </a:solidFill>
              </a:rPr>
              <a:t>(     than either mobility or traffic alone)</a:t>
            </a:r>
          </a:p>
        </p:txBody>
      </p:sp>
      <p:graphicFrame>
        <p:nvGraphicFramePr>
          <p:cNvPr id="8" name="Chart 7">
            <a:extLst>
              <a:ext uri="{FF2B5EF4-FFF2-40B4-BE49-F238E27FC236}">
                <a16:creationId xmlns:a16="http://schemas.microsoft.com/office/drawing/2014/main" id="{9BF637AB-DE75-4934-B1A7-48A72AA903E0}"/>
              </a:ext>
            </a:extLst>
          </p:cNvPr>
          <p:cNvGraphicFramePr>
            <a:graphicFrameLocks/>
          </p:cNvGraphicFramePr>
          <p:nvPr>
            <p:extLst>
              <p:ext uri="{D42A27DB-BD31-4B8C-83A1-F6EECF244321}">
                <p14:modId xmlns:p14="http://schemas.microsoft.com/office/powerpoint/2010/main" val="1433719431"/>
              </p:ext>
            </p:extLst>
          </p:nvPr>
        </p:nvGraphicFramePr>
        <p:xfrm>
          <a:off x="4765963" y="1621939"/>
          <a:ext cx="3529445" cy="1496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245635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Modeling insights</a:t>
            </a:r>
          </a:p>
        </p:txBody>
      </p:sp>
      <p:sp>
        <p:nvSpPr>
          <p:cNvPr id="4" name="Slide Number Placeholder 3"/>
          <p:cNvSpPr>
            <a:spLocks noGrp="1"/>
          </p:cNvSpPr>
          <p:nvPr>
            <p:ph type="sldNum" sz="quarter" idx="10"/>
          </p:nvPr>
        </p:nvSpPr>
        <p:spPr/>
        <p:txBody>
          <a:bodyPr/>
          <a:lstStyle/>
          <a:p>
            <a:fld id="{694FADCD-22F2-4A14-A571-6ACF405E65FD}" type="slidenum">
              <a:rPr lang="en-US" smtClean="0"/>
              <a:t>76</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383844"/>
            <a:ext cx="8564086"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a:t>Gaussian Mixture Model (GMM):</a:t>
            </a:r>
          </a:p>
          <a:p>
            <a:pPr lvl="1" defTabSz="914400"/>
            <a:r>
              <a:rPr lang="en-US"/>
              <a:t>Combined Mobility-Traffic features </a:t>
            </a:r>
            <a:r>
              <a:rPr lang="en-US">
                <a:sym typeface="Wingdings" panose="05000000000000000000" pitchFamily="2" charset="2"/>
              </a:rPr>
              <a:t> </a:t>
            </a:r>
            <a:r>
              <a:rPr lang="en-US"/>
              <a:t>Average KS statistic of </a:t>
            </a:r>
            <a:r>
              <a:rPr lang="en-US" b="1"/>
              <a:t>all</a:t>
            </a:r>
            <a:r>
              <a:rPr lang="en-US"/>
              <a:t> features is  </a:t>
            </a:r>
            <a:r>
              <a:rPr lang="en-US" b="1"/>
              <a:t>0</a:t>
            </a:r>
            <a:r>
              <a:rPr lang="en-US" b="1" i="1"/>
              <a:t>.</a:t>
            </a:r>
            <a:r>
              <a:rPr lang="en-US" b="1"/>
              <a:t>15</a:t>
            </a:r>
            <a:r>
              <a:rPr lang="en-US"/>
              <a:t> for flutes and  </a:t>
            </a:r>
            <a:r>
              <a:rPr lang="en-US" b="1"/>
              <a:t>0</a:t>
            </a:r>
            <a:r>
              <a:rPr lang="en-US" b="1" i="1"/>
              <a:t>.</a:t>
            </a:r>
            <a:r>
              <a:rPr lang="en-US" b="1"/>
              <a:t>14</a:t>
            </a:r>
            <a:r>
              <a:rPr lang="en-US"/>
              <a:t> for cellos.</a:t>
            </a:r>
          </a:p>
          <a:p>
            <a:pPr lvl="1"/>
            <a:r>
              <a:rPr lang="en-US"/>
              <a:t>Importantly, the combined model produces samples whose </a:t>
            </a:r>
            <a:r>
              <a:rPr lang="en-US" b="1"/>
              <a:t>mobility or traffic</a:t>
            </a:r>
            <a:r>
              <a:rPr lang="en-US"/>
              <a:t> features match the original data better, compared with training a GMM </a:t>
            </a:r>
            <a:r>
              <a:rPr lang="en-US" b="1"/>
              <a:t>on mobility or traffic features alone </a:t>
            </a:r>
            <a:r>
              <a:rPr lang="en-US"/>
              <a:t>(based on KS statistic).</a:t>
            </a:r>
          </a:p>
        </p:txBody>
      </p:sp>
      <p:pic>
        <p:nvPicPr>
          <p:cNvPr id="5" name="Picture 4">
            <a:extLst>
              <a:ext uri="{FF2B5EF4-FFF2-40B4-BE49-F238E27FC236}">
                <a16:creationId xmlns:a16="http://schemas.microsoft.com/office/drawing/2014/main" id="{933037AD-3579-41E0-9F32-0848E7FAD781}"/>
              </a:ext>
            </a:extLst>
          </p:cNvPr>
          <p:cNvPicPr>
            <a:picLocks noChangeAspect="1"/>
          </p:cNvPicPr>
          <p:nvPr/>
        </p:nvPicPr>
        <p:blipFill>
          <a:blip r:embed="rId3"/>
          <a:stretch>
            <a:fillRect/>
          </a:stretch>
        </p:blipFill>
        <p:spPr>
          <a:xfrm>
            <a:off x="2182090" y="3335754"/>
            <a:ext cx="4461165" cy="1807746"/>
          </a:xfrm>
          <a:prstGeom prst="rect">
            <a:avLst/>
          </a:prstGeom>
        </p:spPr>
      </p:pic>
    </p:spTree>
    <p:extLst>
      <p:ext uri="{BB962C8B-B14F-4D97-AF65-F5344CB8AC3E}">
        <p14:creationId xmlns:p14="http://schemas.microsoft.com/office/powerpoint/2010/main" val="253014026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Next steps? </a:t>
            </a:r>
            <a:r>
              <a:rPr lang="en-US" sz="1800" dirty="0"/>
              <a:t>continued</a:t>
            </a:r>
            <a:endParaRPr lang="en-US" sz="2400" dirty="0"/>
          </a:p>
        </p:txBody>
      </p:sp>
      <p:sp>
        <p:nvSpPr>
          <p:cNvPr id="4" name="Slide Number Placeholder 3"/>
          <p:cNvSpPr>
            <a:spLocks noGrp="1"/>
          </p:cNvSpPr>
          <p:nvPr>
            <p:ph type="sldNum" sz="quarter" idx="10"/>
          </p:nvPr>
        </p:nvSpPr>
        <p:spPr/>
        <p:txBody>
          <a:bodyPr/>
          <a:lstStyle/>
          <a:p>
            <a:fld id="{694FADCD-22F2-4A14-A571-6ACF405E65FD}" type="slidenum">
              <a:rPr lang="en-US" smtClean="0"/>
              <a:t>77</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15728"/>
            <a:ext cx="8639298"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Flutes and cellos are likely two points in a dimension that is continuously changing:</a:t>
            </a:r>
          </a:p>
          <a:p>
            <a:pPr lvl="1"/>
            <a:r>
              <a:rPr lang="en-US"/>
              <a:t>Differentiation in device classes appear, for example, smartphones vs tablets – do we have “</a:t>
            </a:r>
            <a:r>
              <a:rPr lang="en-US" b="1" i="1"/>
              <a:t>guitars</a:t>
            </a:r>
            <a:r>
              <a:rPr lang="en-US"/>
              <a:t>” as well!? (Prof. Jörg Ott suggested the ‘guitar’ category.)</a:t>
            </a:r>
          </a:p>
          <a:p>
            <a:pPr lvl="1"/>
            <a:r>
              <a:rPr lang="en-US"/>
              <a:t>New devices such as fitness trackers, smart watches, glasses, etc.</a:t>
            </a:r>
          </a:p>
          <a:p>
            <a:pPr lvl="1"/>
            <a:r>
              <a:rPr lang="en-US"/>
              <a:t>New form factors for smartphones/tablets could blur the line again.</a:t>
            </a:r>
          </a:p>
        </p:txBody>
      </p:sp>
    </p:spTree>
    <p:extLst>
      <p:ext uri="{BB962C8B-B14F-4D97-AF65-F5344CB8AC3E}">
        <p14:creationId xmlns:p14="http://schemas.microsoft.com/office/powerpoint/2010/main" val="51110895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Conclusion</a:t>
            </a:r>
          </a:p>
        </p:txBody>
      </p:sp>
      <p:sp>
        <p:nvSpPr>
          <p:cNvPr id="4" name="Slide Number Placeholder 3"/>
          <p:cNvSpPr>
            <a:spLocks noGrp="1"/>
          </p:cNvSpPr>
          <p:nvPr>
            <p:ph type="sldNum" sz="quarter" idx="10"/>
          </p:nvPr>
        </p:nvSpPr>
        <p:spPr/>
        <p:txBody>
          <a:bodyPr/>
          <a:lstStyle/>
          <a:p>
            <a:fld id="{694FADCD-22F2-4A14-A571-6ACF405E65FD}" type="slidenum">
              <a:rPr lang="en-US" smtClean="0"/>
              <a:t>78</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15728"/>
            <a:ext cx="8639298"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AP associations allow us to calibrate user mobility and determine their community structures (and “hotspots”), while daily and weekly activity patterns help outline user schedules—which could be parameterized.</a:t>
            </a:r>
          </a:p>
          <a:p>
            <a:r>
              <a:rPr lang="en-US"/>
              <a:t>Traffic flows per device can be created from our corresponding distributions, while AP traffic observations allow parameterizing the above “hotspots” with respect to user activity.</a:t>
            </a:r>
          </a:p>
          <a:p>
            <a:r>
              <a:rPr lang="en-US"/>
              <a:t>This could form a </a:t>
            </a:r>
            <a:r>
              <a:rPr lang="en-US" b="1"/>
              <a:t>basis for generating parameters for established mobility models</a:t>
            </a:r>
            <a:r>
              <a:rPr lang="en-US"/>
              <a:t>, possibly extend them as needed, and augment them with adequate correlated traffic models.</a:t>
            </a:r>
          </a:p>
        </p:txBody>
      </p:sp>
    </p:spTree>
    <p:extLst>
      <p:ext uri="{BB962C8B-B14F-4D97-AF65-F5344CB8AC3E}">
        <p14:creationId xmlns:p14="http://schemas.microsoft.com/office/powerpoint/2010/main" val="281725719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957" y="893855"/>
            <a:ext cx="8225394" cy="574727"/>
          </a:xfrm>
        </p:spPr>
        <p:txBody>
          <a:bodyPr/>
          <a:lstStyle/>
          <a:p>
            <a:r>
              <a:rPr lang="en-US" sz="2400" dirty="0"/>
              <a:t>Conclusion</a:t>
            </a:r>
          </a:p>
        </p:txBody>
      </p:sp>
      <p:sp>
        <p:nvSpPr>
          <p:cNvPr id="4" name="Slide Number Placeholder 3"/>
          <p:cNvSpPr>
            <a:spLocks noGrp="1"/>
          </p:cNvSpPr>
          <p:nvPr>
            <p:ph type="sldNum" sz="quarter" idx="10"/>
          </p:nvPr>
        </p:nvSpPr>
        <p:spPr/>
        <p:txBody>
          <a:bodyPr/>
          <a:lstStyle/>
          <a:p>
            <a:fld id="{694FADCD-22F2-4A14-A571-6ACF405E65FD}" type="slidenum">
              <a:rPr lang="en-US" smtClean="0"/>
              <a:t>79</a:t>
            </a:fld>
            <a:endParaRPr lang="en-US" dirty="0"/>
          </a:p>
        </p:txBody>
      </p:sp>
      <p:sp>
        <p:nvSpPr>
          <p:cNvPr id="9" name="Content Placeholder 1">
            <a:extLst>
              <a:ext uri="{FF2B5EF4-FFF2-40B4-BE49-F238E27FC236}">
                <a16:creationId xmlns:a16="http://schemas.microsoft.com/office/drawing/2014/main" id="{1DBAFD15-5774-47AB-B170-B18B237D9300}"/>
              </a:ext>
            </a:extLst>
          </p:cNvPr>
          <p:cNvSpPr txBox="1">
            <a:spLocks/>
          </p:cNvSpPr>
          <p:nvPr/>
        </p:nvSpPr>
        <p:spPr bwMode="auto">
          <a:xfrm>
            <a:off x="289957" y="1415728"/>
            <a:ext cx="8639298" cy="346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dirty="0"/>
              <a:t>It is crucial to differentiate </a:t>
            </a:r>
            <a:r>
              <a:rPr lang="en-US" b="1" dirty="0">
                <a:solidFill>
                  <a:srgbClr val="FF0000"/>
                </a:solidFill>
              </a:rPr>
              <a:t>flutes vs. cellos</a:t>
            </a:r>
            <a:r>
              <a:rPr lang="en-US" dirty="0">
                <a:solidFill>
                  <a:srgbClr val="FF0000"/>
                </a:solidFill>
              </a:rPr>
              <a:t> </a:t>
            </a:r>
            <a:r>
              <a:rPr lang="en-US" dirty="0"/>
              <a:t>for both </a:t>
            </a:r>
            <a:r>
              <a:rPr lang="en-US" b="1" dirty="0"/>
              <a:t>mobility</a:t>
            </a:r>
            <a:r>
              <a:rPr lang="en-US" dirty="0"/>
              <a:t> and </a:t>
            </a:r>
            <a:r>
              <a:rPr lang="en-US" b="1" dirty="0"/>
              <a:t>traffic</a:t>
            </a:r>
            <a:r>
              <a:rPr lang="en-US" dirty="0"/>
              <a:t> due to their very different nature. Correlations of these features matter, and should be captured in models!</a:t>
            </a:r>
          </a:p>
          <a:p>
            <a:r>
              <a:rPr lang="en-US" dirty="0"/>
              <a:t>Traffic generation, </a:t>
            </a:r>
            <a:r>
              <a:rPr lang="en-US" b="1" dirty="0"/>
              <a:t>spatial</a:t>
            </a:r>
            <a:r>
              <a:rPr lang="en-US" dirty="0"/>
              <a:t> locations, and </a:t>
            </a:r>
            <a:r>
              <a:rPr lang="en-US" b="1" dirty="0"/>
              <a:t>temporal</a:t>
            </a:r>
            <a:r>
              <a:rPr lang="en-US" dirty="0"/>
              <a:t> behavior can be linked per device type and per user “community” (e.g., students of different disciplines at various buildings).</a:t>
            </a:r>
          </a:p>
          <a:p>
            <a:r>
              <a:rPr lang="en-US" dirty="0"/>
              <a:t>There is </a:t>
            </a:r>
            <a:r>
              <a:rPr lang="en-US" b="1" dirty="0"/>
              <a:t>significant potential </a:t>
            </a:r>
            <a:r>
              <a:rPr lang="en-US" dirty="0"/>
              <a:t>for </a:t>
            </a:r>
            <a:r>
              <a:rPr lang="en-US" b="1" i="1" dirty="0">
                <a:solidFill>
                  <a:srgbClr val="FF0000"/>
                </a:solidFill>
              </a:rPr>
              <a:t>integrated</a:t>
            </a:r>
            <a:r>
              <a:rPr lang="en-US" dirty="0">
                <a:solidFill>
                  <a:srgbClr val="FF0000"/>
                </a:solidFill>
              </a:rPr>
              <a:t> </a:t>
            </a:r>
            <a:r>
              <a:rPr lang="en-US" b="1" dirty="0">
                <a:solidFill>
                  <a:srgbClr val="FF0000"/>
                </a:solidFill>
              </a:rPr>
              <a:t>mobility-traffic models</a:t>
            </a:r>
            <a:r>
              <a:rPr lang="en-US" dirty="0">
                <a:solidFill>
                  <a:srgbClr val="FF0000"/>
                </a:solidFill>
              </a:rPr>
              <a:t> </a:t>
            </a:r>
            <a:r>
              <a:rPr lang="en-US" dirty="0"/>
              <a:t>that capture relationships across </a:t>
            </a:r>
            <a:r>
              <a:rPr lang="en-US" b="1" dirty="0"/>
              <a:t>device types</a:t>
            </a:r>
            <a:r>
              <a:rPr lang="en-US" dirty="0"/>
              <a:t>, </a:t>
            </a:r>
            <a:r>
              <a:rPr lang="en-US" b="1" dirty="0"/>
              <a:t>time</a:t>
            </a:r>
            <a:r>
              <a:rPr lang="en-US" dirty="0"/>
              <a:t> and </a:t>
            </a:r>
            <a:r>
              <a:rPr lang="en-US" b="1" dirty="0"/>
              <a:t>space</a:t>
            </a:r>
            <a:r>
              <a:rPr lang="en-US" dirty="0"/>
              <a:t>.</a:t>
            </a:r>
          </a:p>
          <a:p>
            <a:endParaRPr lang="en-US" dirty="0"/>
          </a:p>
        </p:txBody>
      </p:sp>
    </p:spTree>
    <p:extLst>
      <p:ext uri="{BB962C8B-B14F-4D97-AF65-F5344CB8AC3E}">
        <p14:creationId xmlns:p14="http://schemas.microsoft.com/office/powerpoint/2010/main" val="40692264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ECD70CD-771E-41A6-AD0A-9E42D3F90E8C}"/>
              </a:ext>
            </a:extLst>
          </p:cNvPr>
          <p:cNvSpPr>
            <a:spLocks noGrp="1"/>
          </p:cNvSpPr>
          <p:nvPr>
            <p:ph type="sldNum" sz="quarter" idx="10"/>
          </p:nvPr>
        </p:nvSpPr>
        <p:spPr/>
        <p:txBody>
          <a:bodyPr/>
          <a:lstStyle/>
          <a:p>
            <a:fld id="{694FADCD-22F2-4A14-A571-6ACF405E65FD}" type="slidenum">
              <a:rPr lang="en-US" smtClean="0"/>
              <a:t>8</a:t>
            </a:fld>
            <a:endParaRPr lang="en-US" dirty="0"/>
          </a:p>
        </p:txBody>
      </p:sp>
      <p:sp>
        <p:nvSpPr>
          <p:cNvPr id="9" name="Title 8">
            <a:extLst>
              <a:ext uri="{FF2B5EF4-FFF2-40B4-BE49-F238E27FC236}">
                <a16:creationId xmlns:a16="http://schemas.microsoft.com/office/drawing/2014/main" id="{DD9CD154-7E7D-4D54-8734-19901ABF214E}"/>
              </a:ext>
            </a:extLst>
          </p:cNvPr>
          <p:cNvSpPr>
            <a:spLocks noGrp="1"/>
          </p:cNvSpPr>
          <p:nvPr>
            <p:ph type="title"/>
          </p:nvPr>
        </p:nvSpPr>
        <p:spPr/>
        <p:txBody>
          <a:bodyPr/>
          <a:lstStyle/>
          <a:p>
            <a:r>
              <a:rPr lang="en-US" dirty="0"/>
              <a:t>Framework (Abstract)</a:t>
            </a:r>
          </a:p>
        </p:txBody>
      </p:sp>
      <p:graphicFrame>
        <p:nvGraphicFramePr>
          <p:cNvPr id="10" name="Diagram 9">
            <a:extLst>
              <a:ext uri="{FF2B5EF4-FFF2-40B4-BE49-F238E27FC236}">
                <a16:creationId xmlns:a16="http://schemas.microsoft.com/office/drawing/2014/main" id="{E3513A7E-B67B-4C8C-BA16-B24FB085A3D3}"/>
              </a:ext>
            </a:extLst>
          </p:cNvPr>
          <p:cNvGraphicFramePr/>
          <p:nvPr>
            <p:extLst>
              <p:ext uri="{D42A27DB-BD31-4B8C-83A1-F6EECF244321}">
                <p14:modId xmlns:p14="http://schemas.microsoft.com/office/powerpoint/2010/main" val="3203190495"/>
              </p:ext>
            </p:extLst>
          </p:nvPr>
        </p:nvGraphicFramePr>
        <p:xfrm>
          <a:off x="1426682" y="1730864"/>
          <a:ext cx="66548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vector graphics&#10;&#10;Description generated with high confidence">
            <a:extLst>
              <a:ext uri="{FF2B5EF4-FFF2-40B4-BE49-F238E27FC236}">
                <a16:creationId xmlns:a16="http://schemas.microsoft.com/office/drawing/2014/main" id="{07769D03-7F45-4147-9146-89207291FD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518" y="1868216"/>
            <a:ext cx="1027016" cy="699655"/>
          </a:xfrm>
          <a:prstGeom prst="rect">
            <a:avLst/>
          </a:prstGeom>
          <a:ln>
            <a:noFill/>
          </a:ln>
          <a:effectLst>
            <a:softEdge rad="112500"/>
          </a:effectLst>
        </p:spPr>
      </p:pic>
      <p:pic>
        <p:nvPicPr>
          <p:cNvPr id="5" name="Picture 4" descr="A close up of a logo&#10;&#10;Description generated with very high confidence">
            <a:extLst>
              <a:ext uri="{FF2B5EF4-FFF2-40B4-BE49-F238E27FC236}">
                <a16:creationId xmlns:a16="http://schemas.microsoft.com/office/drawing/2014/main" id="{0CBB4CA1-B385-464D-9A20-E83CDC6117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6655" y="1868217"/>
            <a:ext cx="934821" cy="699655"/>
          </a:xfrm>
          <a:prstGeom prst="rect">
            <a:avLst/>
          </a:prstGeom>
          <a:ln>
            <a:noFill/>
          </a:ln>
          <a:effectLst>
            <a:softEdge rad="112500"/>
          </a:effectLst>
        </p:spPr>
      </p:pic>
      <p:pic>
        <p:nvPicPr>
          <p:cNvPr id="12" name="Picture 11">
            <a:extLst>
              <a:ext uri="{FF2B5EF4-FFF2-40B4-BE49-F238E27FC236}">
                <a16:creationId xmlns:a16="http://schemas.microsoft.com/office/drawing/2014/main" id="{CB06A04E-442F-4E78-BED0-2485018672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5377" y="1827026"/>
            <a:ext cx="773821" cy="66016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
          </a:effectLst>
        </p:spPr>
      </p:pic>
    </p:spTree>
    <p:extLst>
      <p:ext uri="{BB962C8B-B14F-4D97-AF65-F5344CB8AC3E}">
        <p14:creationId xmlns:p14="http://schemas.microsoft.com/office/powerpoint/2010/main" val="21446219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162B25-DF7F-469E-BD10-11A493DD7622}"/>
              </a:ext>
            </a:extLst>
          </p:cNvPr>
          <p:cNvSpPr>
            <a:spLocks noGrp="1"/>
          </p:cNvSpPr>
          <p:nvPr>
            <p:ph type="sldNum" sz="quarter" idx="11"/>
          </p:nvPr>
        </p:nvSpPr>
        <p:spPr/>
        <p:txBody>
          <a:bodyPr/>
          <a:lstStyle/>
          <a:p>
            <a:fld id="{694FADCD-22F2-4A14-A571-6ACF405E65FD}" type="slidenum">
              <a:rPr lang="en-US" smtClean="0"/>
              <a:t>9</a:t>
            </a:fld>
            <a:endParaRPr lang="en-US" dirty="0"/>
          </a:p>
        </p:txBody>
      </p:sp>
      <p:sp>
        <p:nvSpPr>
          <p:cNvPr id="12" name="Title 6">
            <a:extLst>
              <a:ext uri="{FF2B5EF4-FFF2-40B4-BE49-F238E27FC236}">
                <a16:creationId xmlns:a16="http://schemas.microsoft.com/office/drawing/2014/main" id="{2CAEA620-FD1D-4897-88E6-0AF33DE03009}"/>
              </a:ext>
            </a:extLst>
          </p:cNvPr>
          <p:cNvSpPr txBox="1">
            <a:spLocks/>
          </p:cNvSpPr>
          <p:nvPr/>
        </p:nvSpPr>
        <p:spPr bwMode="auto">
          <a:xfrm>
            <a:off x="289957" y="893855"/>
            <a:ext cx="2888302" cy="83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0" kern="1200">
                <a:solidFill>
                  <a:schemeClr val="accent1"/>
                </a:solidFill>
                <a:latin typeface="+mj-lt"/>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a:t>Framework</a:t>
            </a:r>
          </a:p>
          <a:p>
            <a:pPr defTabSz="914400"/>
            <a:r>
              <a:rPr lang="en-US" sz="2800"/>
              <a:t>(detailed)</a:t>
            </a:r>
          </a:p>
        </p:txBody>
      </p:sp>
      <p:pic>
        <p:nvPicPr>
          <p:cNvPr id="14" name="Picture 13" descr="Screen Shot 2017-08-04 at 10.03.31 AM.png">
            <a:extLst>
              <a:ext uri="{FF2B5EF4-FFF2-40B4-BE49-F238E27FC236}">
                <a16:creationId xmlns:a16="http://schemas.microsoft.com/office/drawing/2014/main" id="{BC7C98DE-D26A-4626-9E53-2BF84A371911}"/>
              </a:ext>
            </a:extLst>
          </p:cNvPr>
          <p:cNvPicPr>
            <a:picLocks noChangeAspect="1"/>
          </p:cNvPicPr>
          <p:nvPr/>
        </p:nvPicPr>
        <p:blipFill>
          <a:blip r:embed="rId3"/>
          <a:stretch>
            <a:fillRect/>
          </a:stretch>
        </p:blipFill>
        <p:spPr>
          <a:xfrm>
            <a:off x="3526973" y="1013076"/>
            <a:ext cx="4988378" cy="3754189"/>
          </a:xfrm>
          <a:prstGeom prst="rect">
            <a:avLst/>
          </a:prstGeom>
        </p:spPr>
      </p:pic>
      <p:sp>
        <p:nvSpPr>
          <p:cNvPr id="15" name="TextBox 14">
            <a:extLst>
              <a:ext uri="{FF2B5EF4-FFF2-40B4-BE49-F238E27FC236}">
                <a16:creationId xmlns:a16="http://schemas.microsoft.com/office/drawing/2014/main" id="{452C7FE3-133F-4F12-9A66-E96244F39468}"/>
              </a:ext>
            </a:extLst>
          </p:cNvPr>
          <p:cNvSpPr txBox="1"/>
          <p:nvPr/>
        </p:nvSpPr>
        <p:spPr>
          <a:xfrm>
            <a:off x="803247" y="2571750"/>
            <a:ext cx="1692303" cy="1454244"/>
          </a:xfrm>
          <a:prstGeom prst="rect">
            <a:avLst/>
          </a:prstGeom>
          <a:noFill/>
        </p:spPr>
        <p:txBody>
          <a:bodyPr wrap="square" lIns="68580" tIns="34290" rIns="68580" bIns="34290" rtlCol="0">
            <a:spAutoFit/>
          </a:bodyPr>
          <a:lstStyle/>
          <a:p>
            <a:r>
              <a:rPr lang="en-US" dirty="0">
                <a:latin typeface="Times New Roman"/>
                <a:cs typeface="Times New Roman"/>
              </a:rPr>
              <a:t>(</a:t>
            </a:r>
            <a:r>
              <a:rPr lang="en-US" b="1" i="1" dirty="0">
                <a:solidFill>
                  <a:srgbClr val="FF0000"/>
                </a:solidFill>
                <a:latin typeface="Times New Roman"/>
                <a:cs typeface="Times New Roman"/>
              </a:rPr>
              <a:t>F</a:t>
            </a:r>
            <a:r>
              <a:rPr lang="en-US" dirty="0">
                <a:latin typeface="Times New Roman"/>
                <a:cs typeface="Times New Roman"/>
              </a:rPr>
              <a:t>ramework for </a:t>
            </a:r>
            <a:r>
              <a:rPr lang="en-US" b="1" i="1" dirty="0">
                <a:solidFill>
                  <a:srgbClr val="FF0000"/>
                </a:solidFill>
                <a:latin typeface="Times New Roman"/>
                <a:cs typeface="Times New Roman"/>
              </a:rPr>
              <a:t>L</a:t>
            </a:r>
            <a:r>
              <a:rPr lang="en-US" dirty="0">
                <a:latin typeface="Times New Roman"/>
                <a:cs typeface="Times New Roman"/>
              </a:rPr>
              <a:t>arge-scale </a:t>
            </a:r>
            <a:r>
              <a:rPr lang="en-US" b="1" i="1" dirty="0">
                <a:solidFill>
                  <a:srgbClr val="FF0000"/>
                </a:solidFill>
                <a:latin typeface="Times New Roman"/>
                <a:cs typeface="Times New Roman"/>
              </a:rPr>
              <a:t>A</a:t>
            </a:r>
            <a:r>
              <a:rPr lang="en-US" dirty="0">
                <a:latin typeface="Times New Roman"/>
                <a:cs typeface="Times New Roman"/>
              </a:rPr>
              <a:t>nalysis of the </a:t>
            </a:r>
            <a:r>
              <a:rPr lang="en-US" b="1" i="1" dirty="0">
                <a:solidFill>
                  <a:srgbClr val="FF0000"/>
                </a:solidFill>
                <a:latin typeface="Times New Roman"/>
                <a:cs typeface="Times New Roman"/>
              </a:rPr>
              <a:t>M</a:t>
            </a:r>
            <a:r>
              <a:rPr lang="en-US" dirty="0">
                <a:latin typeface="Times New Roman"/>
                <a:cs typeface="Times New Roman"/>
              </a:rPr>
              <a:t>obil</a:t>
            </a:r>
            <a:r>
              <a:rPr lang="en-US" b="1" i="1" dirty="0">
                <a:solidFill>
                  <a:srgbClr val="FF0000"/>
                </a:solidFill>
                <a:latin typeface="Times New Roman"/>
                <a:cs typeface="Times New Roman"/>
              </a:rPr>
              <a:t>e</a:t>
            </a:r>
            <a:r>
              <a:rPr lang="en-US" dirty="0">
                <a:latin typeface="Times New Roman"/>
                <a:cs typeface="Times New Roman"/>
              </a:rPr>
              <a:t> </a:t>
            </a:r>
          </a:p>
          <a:p>
            <a:r>
              <a:rPr lang="en-US" b="1" i="1" dirty="0">
                <a:solidFill>
                  <a:srgbClr val="FF0000"/>
                </a:solidFill>
                <a:latin typeface="Times New Roman"/>
                <a:cs typeface="Times New Roman"/>
              </a:rPr>
              <a:t>S</a:t>
            </a:r>
            <a:r>
              <a:rPr lang="en-US" dirty="0">
                <a:latin typeface="Times New Roman"/>
                <a:cs typeface="Times New Roman"/>
              </a:rPr>
              <a:t>ociety)</a:t>
            </a:r>
            <a:endParaRPr lang="en-US" dirty="0"/>
          </a:p>
        </p:txBody>
      </p:sp>
      <p:sp>
        <p:nvSpPr>
          <p:cNvPr id="16" name="Rectangle 15">
            <a:extLst>
              <a:ext uri="{FF2B5EF4-FFF2-40B4-BE49-F238E27FC236}">
                <a16:creationId xmlns:a16="http://schemas.microsoft.com/office/drawing/2014/main" id="{08575D0F-BA68-4BA7-AA1B-4313F59D3DAC}"/>
              </a:ext>
            </a:extLst>
          </p:cNvPr>
          <p:cNvSpPr/>
          <p:nvPr/>
        </p:nvSpPr>
        <p:spPr>
          <a:xfrm>
            <a:off x="403140" y="2253734"/>
            <a:ext cx="2775119" cy="369332"/>
          </a:xfrm>
          <a:prstGeom prst="rect">
            <a:avLst/>
          </a:prstGeom>
        </p:spPr>
        <p:txBody>
          <a:bodyPr wrap="none">
            <a:spAutoFit/>
          </a:bodyPr>
          <a:lstStyle/>
          <a:p>
            <a:pPr algn="ctr"/>
            <a:r>
              <a:rPr lang="en-US" b="1" i="1" dirty="0">
                <a:solidFill>
                  <a:srgbClr val="FF0000"/>
                </a:solidFill>
                <a:latin typeface="Times New Roman"/>
                <a:cs typeface="Times New Roman"/>
              </a:rPr>
              <a:t>FLAMeS</a:t>
            </a:r>
            <a:r>
              <a:rPr lang="en-US" i="1" dirty="0">
                <a:latin typeface="Times New Roman"/>
                <a:cs typeface="Times New Roman"/>
              </a:rPr>
              <a:t> </a:t>
            </a:r>
            <a:r>
              <a:rPr lang="en-US" dirty="0">
                <a:latin typeface="Times New Roman"/>
                <a:cs typeface="Times New Roman"/>
              </a:rPr>
              <a:t>System Overview</a:t>
            </a:r>
          </a:p>
        </p:txBody>
      </p:sp>
    </p:spTree>
    <p:extLst>
      <p:ext uri="{BB962C8B-B14F-4D97-AF65-F5344CB8AC3E}">
        <p14:creationId xmlns:p14="http://schemas.microsoft.com/office/powerpoint/2010/main" val="3592675384"/>
      </p:ext>
    </p:extLst>
  </p:cSld>
  <p:clrMapOvr>
    <a:masterClrMapping/>
  </p:clrMapOvr>
  <p:transition>
    <p:fade/>
  </p:transition>
</p:sld>
</file>

<file path=ppt/theme/theme1.xml><?xml version="1.0" encoding="utf-8"?>
<a:theme xmlns:a="http://schemas.openxmlformats.org/drawingml/2006/main" name="PNE Theme Slide Deck">
  <a:themeElements>
    <a:clrScheme name="Custom 7">
      <a:dk1>
        <a:sysClr val="windowText" lastClr="000000"/>
      </a:dk1>
      <a:lt1>
        <a:sysClr val="window" lastClr="FFFFFF"/>
      </a:lt1>
      <a:dk2>
        <a:srgbClr val="000C3E"/>
      </a:dk2>
      <a:lt2>
        <a:srgbClr val="6C9AC3"/>
      </a:lt2>
      <a:accent1>
        <a:srgbClr val="00529B"/>
      </a:accent1>
      <a:accent2>
        <a:srgbClr val="00529B"/>
      </a:accent2>
      <a:accent3>
        <a:srgbClr val="E17F35"/>
      </a:accent3>
      <a:accent4>
        <a:srgbClr val="FF462C"/>
      </a:accent4>
      <a:accent5>
        <a:srgbClr val="FF462C"/>
      </a:accent5>
      <a:accent6>
        <a:srgbClr val="6C9AC3"/>
      </a:accent6>
      <a:hlink>
        <a:srgbClr val="FF462C"/>
      </a:hlink>
      <a:folHlink>
        <a:srgbClr val="FF7F35"/>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19326</TotalTime>
  <Words>5059</Words>
  <Application>Microsoft Office PowerPoint</Application>
  <PresentationFormat>On-screen Show (16:9)</PresentationFormat>
  <Paragraphs>789</Paragraphs>
  <Slides>79</Slides>
  <Notes>79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79</vt:i4>
      </vt:variant>
    </vt:vector>
  </HeadingPairs>
  <TitlesOfParts>
    <vt:vector size="93" baseType="lpstr">
      <vt:lpstr>MS PGothic</vt:lpstr>
      <vt:lpstr>MS PGothic</vt:lpstr>
      <vt:lpstr>Arial</vt:lpstr>
      <vt:lpstr>Cambria Math</vt:lpstr>
      <vt:lpstr>Gentona Book</vt:lpstr>
      <vt:lpstr>LMMathItalic9-Regular</vt:lpstr>
      <vt:lpstr>LMRoman9-Regular</vt:lpstr>
      <vt:lpstr>NimbusRomNo9L-Regu</vt:lpstr>
      <vt:lpstr>NimbusRomNo9L-ReguItal</vt:lpstr>
      <vt:lpstr>Quadon Medium</vt:lpstr>
      <vt:lpstr>Rockwell</vt:lpstr>
      <vt:lpstr>Times New Roman</vt:lpstr>
      <vt:lpstr>Wingdings</vt:lpstr>
      <vt:lpstr>PNE Theme Slide Deck</vt:lpstr>
      <vt:lpstr>Flutes vs. Cellos: Analyzing Mobility-Traffic Correlations in Large WLAN Traces</vt:lpstr>
      <vt:lpstr>Outline</vt:lpstr>
      <vt:lpstr>PowerPoint Presentation</vt:lpstr>
      <vt:lpstr>PowerPoint Presentation</vt:lpstr>
      <vt:lpstr>Flute                vs Cello        Mobility</vt:lpstr>
      <vt:lpstr>PowerPoint Presentation</vt:lpstr>
      <vt:lpstr>PowerPoint Presentation</vt:lpstr>
      <vt:lpstr>Framework (Abstract)</vt:lpstr>
      <vt:lpstr>PowerPoint Presentation</vt:lpstr>
      <vt:lpstr>PowerPoint Presentation</vt:lpstr>
      <vt:lpstr>Outline</vt:lpstr>
      <vt:lpstr>PowerPoint Presentation</vt:lpstr>
      <vt:lpstr>Datasets (WLAN, NetFlow, Aux.)</vt:lpstr>
      <vt:lpstr>Datasets (WLAN, NetFlow, Aux.) </vt:lpstr>
      <vt:lpstr>Datasets (WLAN, NetFlow, Aux.) </vt:lpstr>
      <vt:lpstr>PowerPoint Presentation</vt:lpstr>
      <vt:lpstr>PowerPoint Presentation</vt:lpstr>
      <vt:lpstr>PowerPoint Presentation</vt:lpstr>
      <vt:lpstr>PowerPoint Presentation</vt:lpstr>
      <vt:lpstr>Outline</vt:lpstr>
      <vt:lpstr>Mobility</vt:lpstr>
      <vt:lpstr>PowerPoint Presentation</vt:lpstr>
      <vt:lpstr>PowerPoint Presentation</vt:lpstr>
      <vt:lpstr>Mobility Analysis Summary </vt:lpstr>
      <vt:lpstr>PowerPoint Presentation</vt:lpstr>
      <vt:lpstr>Outline</vt:lpstr>
      <vt:lpstr>Flow-level statistical characterization </vt:lpstr>
      <vt:lpstr>Network-centric (spatial) analysis  </vt:lpstr>
      <vt:lpstr>User-centric (temporal) analysis  </vt:lpstr>
      <vt:lpstr>Traffic Analysis Summary </vt:lpstr>
      <vt:lpstr>PowerPoint Presentation</vt:lpstr>
      <vt:lpstr>Outline</vt:lpstr>
      <vt:lpstr>PowerPoint Presentation</vt:lpstr>
      <vt:lpstr>PowerPoint Presentation</vt:lpstr>
      <vt:lpstr>INTEGRATED MOBILITY-TRAFFIC ANALYSIS </vt:lpstr>
      <vt:lpstr>INTEGRATED MOBILITY-TRAFFIC ANALYSIS </vt:lpstr>
      <vt:lpstr>Feature engineering : Mobility</vt:lpstr>
      <vt:lpstr>Feature engineering : Traffic</vt:lpstr>
      <vt:lpstr>PowerPoint Presentation</vt:lpstr>
      <vt:lpstr>INTEGRATED MOBILITY-TRAFFIC ANALYSIS </vt:lpstr>
      <vt:lpstr>PowerPoint Presentation</vt:lpstr>
      <vt:lpstr>Modeling Insights</vt:lpstr>
      <vt:lpstr>Modeling insights</vt:lpstr>
      <vt:lpstr>Modeling insights</vt:lpstr>
      <vt:lpstr>Next steps?</vt:lpstr>
      <vt:lpstr>PowerPoint Presentation</vt:lpstr>
      <vt:lpstr>Takeaways</vt:lpstr>
      <vt:lpstr>Thanks! Questions?</vt:lpstr>
      <vt:lpstr>Acknowledgements:</vt:lpstr>
      <vt:lpstr>Backup Slides</vt:lpstr>
      <vt:lpstr>PowerPoint Presentation</vt:lpstr>
      <vt:lpstr>PowerPoint Presentation</vt:lpstr>
      <vt:lpstr>Datasets</vt:lpstr>
      <vt:lpstr>Datasets</vt:lpstr>
      <vt:lpstr>Datasets</vt:lpstr>
      <vt:lpstr>Device type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Traffic</vt:lpstr>
      <vt:lpstr>Flow-level statistical characterization </vt:lpstr>
      <vt:lpstr>Flow-level statistical characterization </vt:lpstr>
      <vt:lpstr>Network-centric (spatial) analysis  </vt:lpstr>
      <vt:lpstr>Network-centric (spatial) analysis  </vt:lpstr>
      <vt:lpstr>User-centric (temporal) analysis  </vt:lpstr>
      <vt:lpstr>User-centric (temporal) analysis  </vt:lpstr>
      <vt:lpstr>PowerPoint Presentation</vt:lpstr>
      <vt:lpstr>Modeling Insights</vt:lpstr>
      <vt:lpstr>Modeling insights</vt:lpstr>
      <vt:lpstr>Next steps? continued</vt:lpstr>
      <vt:lpstr>Conclusion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Flutes vs. Cellos: Analyzing Mobility-Traffic Correlations in Large WLAN Traces</dc:title>
  <dc:creator>Babak Alipour</dc:creator>
  <cp:lastModifiedBy>Babak Alipour</cp:lastModifiedBy>
  <cp:revision>427</cp:revision>
  <cp:lastPrinted>2014-01-31T19:29:42Z</cp:lastPrinted>
  <dcterms:created xsi:type="dcterms:W3CDTF">2013-09-18T13:46:37Z</dcterms:created>
  <dcterms:modified xsi:type="dcterms:W3CDTF">2018-04-22T16:01:27Z</dcterms:modified>
</cp:coreProperties>
</file>